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5" r:id="rId5"/>
    <p:sldId id="267" r:id="rId6"/>
    <p:sldId id="260" r:id="rId7"/>
    <p:sldId id="268" r:id="rId8"/>
    <p:sldId id="263" r:id="rId9"/>
    <p:sldId id="264" r:id="rId10"/>
    <p:sldId id="276" r:id="rId11"/>
    <p:sldId id="262" r:id="rId12"/>
    <p:sldId id="27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5FFD3"/>
    <a:srgbClr val="CC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11" autoAdjust="0"/>
  </p:normalViewPr>
  <p:slideViewPr>
    <p:cSldViewPr snapToGrid="0" showGuides="1">
      <p:cViewPr varScale="1">
        <p:scale>
          <a:sx n="81" d="100"/>
          <a:sy n="81" d="100"/>
        </p:scale>
        <p:origin x="5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1D830-4D45-4447-A03C-C9DFD87297C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E46F7-7541-4B6E-AC3A-45D376A4B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7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E46F7-7541-4B6E-AC3A-45D376A4B4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5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E46F7-7541-4B6E-AC3A-45D376A4B4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4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A3A3A"/>
                </a:solidFill>
                <a:effectLst/>
                <a:latin typeface="Questrial" pitchFamily="2" charset="0"/>
              </a:rPr>
              <a:t>Veterinary team from Chiang Mai University </a:t>
            </a:r>
          </a:p>
          <a:p>
            <a:r>
              <a:rPr lang="en-US" b="0" i="0" dirty="0">
                <a:solidFill>
                  <a:srgbClr val="3A3A3A"/>
                </a:solidFill>
                <a:effectLst/>
                <a:latin typeface="Questrial" pitchFamily="2" charset="0"/>
              </a:rPr>
              <a:t>Thai Elephant Alliance 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E46F7-7541-4B6E-AC3A-45D376A4B4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E46F7-7541-4B6E-AC3A-45D376A4B4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50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arenBoth"/>
            </a:pP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Chiang Mai 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is the high population of tourist. And it’s</a:t>
            </a:r>
            <a:r>
              <a:rPr lang="en-US" sz="1200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important to control the zoonotic diseases from animal. </a:t>
            </a:r>
          </a:p>
          <a:p>
            <a:pPr marL="342900" lvl="0" indent="-342900">
              <a:buFont typeface="+mj-lt"/>
              <a:buAutoNum type="arabicParenBoth"/>
            </a:pP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Exotic small mammals </a:t>
            </a:r>
            <a:r>
              <a:rPr lang="en-US" sz="1200" kern="1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that living with the owners </a:t>
            </a:r>
            <a:r>
              <a:rPr lang="en-US" sz="1200" b="1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and</a:t>
            </a: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Wild small mammals tourism 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 Chiang Mai city</a:t>
            </a:r>
          </a:p>
          <a:p>
            <a:pPr marL="342900" lvl="0" indent="-342900">
              <a:buFont typeface="+mj-lt"/>
              <a:buAutoNum type="arabicParenBoth"/>
            </a:pP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Veterinarians, Vet students, Laboratory</a:t>
            </a:r>
            <a:r>
              <a:rPr lang="en-US" sz="1200" b="1" kern="100" dirty="0">
                <a:solidFill>
                  <a:srgbClr val="4472C4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technicians</a:t>
            </a:r>
            <a:r>
              <a:rPr lang="en-US" sz="1200" kern="100" dirty="0">
                <a:solidFill>
                  <a:srgbClr val="4472C4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will have the high risk to contact zoonoses</a:t>
            </a: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12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Health care professionals 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who have to handle the suspected animals haven’t train to identify risk in exotics/ wild mammals, and recommend the preventive programs in Exotic mammals. and finally the appropriated sampling from dead carcasses.</a:t>
            </a:r>
          </a:p>
          <a:p>
            <a:pPr marL="342900" lvl="0" indent="-342900">
              <a:buFont typeface="+mj-lt"/>
              <a:buAutoNum type="arabicParenBoth"/>
            </a:pP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Tourist who visit Thailand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200" kern="1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Piyaphanee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200" i="1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et al.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 2012 report that travelers were at risk of being exposed to potentially rabid animals while traveling in Southeast. Asia. reported 1% of 980 </a:t>
            </a:r>
            <a:r>
              <a:rPr lang="en-US" sz="1200" kern="1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travellers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was injured by a potentially rabid animals. (</a:t>
            </a:r>
            <a:r>
              <a:rPr lang="en-US" sz="1200" kern="1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Croughs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et al., 2021)</a:t>
            </a:r>
          </a:p>
          <a:p>
            <a:pPr marL="342900" lvl="0" indent="-342900">
              <a:buFont typeface="+mj-lt"/>
              <a:buAutoNum type="arabicParenBoth"/>
            </a:pPr>
            <a:r>
              <a:rPr lang="en-US" sz="1200" b="1" kern="100" dirty="0">
                <a:solidFill>
                  <a:srgbClr val="0070C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The zoonotic agents 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that have been reported in Northern Region </a:t>
            </a:r>
          </a:p>
          <a:p>
            <a:pPr marL="666750"/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Rabies, </a:t>
            </a:r>
            <a:r>
              <a:rPr lang="en-US" sz="1200" i="1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Streptococcus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200" i="1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suis</a:t>
            </a:r>
            <a:r>
              <a:rPr lang="en-US" sz="12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 </a:t>
            </a:r>
            <a:r>
              <a:rPr lang="en-US" sz="1200" i="1" kern="1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Trichinellosis</a:t>
            </a:r>
            <a:endParaRPr lang="en-US" sz="12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E46F7-7541-4B6E-AC3A-45D376A4B4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9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7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0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7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5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4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9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0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8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054C9-7D51-44A7-BD7D-EA81BDE1EC6D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9A428-1D51-43D7-A1BB-5AA2330E6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6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3CC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asianelephantresearch.com/research/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337" y="4144248"/>
            <a:ext cx="11875325" cy="1420265"/>
          </a:xfrm>
        </p:spPr>
        <p:txBody>
          <a:bodyPr>
            <a:normAutofit fontScale="90000"/>
          </a:bodyPr>
          <a:lstStyle/>
          <a:p>
            <a:br>
              <a:rPr lang="en-US" sz="7300" b="1" dirty="0"/>
            </a:br>
            <a:br>
              <a:rPr lang="en-US" sz="7300" b="1" dirty="0"/>
            </a:br>
            <a:br>
              <a:rPr lang="en-US" sz="7300" b="1" dirty="0"/>
            </a:br>
            <a:br>
              <a:rPr lang="en-US" sz="7300" b="1" dirty="0"/>
            </a:br>
            <a:br>
              <a:rPr lang="en-US" sz="4800" b="1" dirty="0"/>
            </a:br>
            <a:r>
              <a:rPr lang="en-US" sz="4800" b="1" dirty="0"/>
              <a:t>+Center of Elephant and Wildlife Health+</a:t>
            </a:r>
            <a:br>
              <a:rPr lang="en-US" sz="4800" b="1" dirty="0"/>
            </a:br>
            <a:r>
              <a:rPr lang="en-US" sz="4000" b="1" dirty="0">
                <a:solidFill>
                  <a:srgbClr val="CC99FF"/>
                </a:solidFill>
              </a:rPr>
              <a:t>Chiang Mai University, Thailand</a:t>
            </a:r>
            <a:endParaRPr lang="en-US" b="1" dirty="0">
              <a:solidFill>
                <a:srgbClr val="CC99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5" y="6256961"/>
            <a:ext cx="9144000" cy="503237"/>
          </a:xfrm>
        </p:spPr>
        <p:txBody>
          <a:bodyPr>
            <a:normAutofit/>
          </a:bodyPr>
          <a:lstStyle/>
          <a:p>
            <a:r>
              <a:rPr lang="en-US" sz="2000" i="1" dirty="0"/>
              <a:t>Collaborative Strategy for One Health Projects Building: May 23</a:t>
            </a:r>
            <a:r>
              <a:rPr lang="en-US" sz="2000" i="1" baseline="30000" dirty="0"/>
              <a:t>rd</a:t>
            </a:r>
            <a:r>
              <a:rPr lang="en-US" sz="2000" i="1" dirty="0"/>
              <a:t> ,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CC6C3B-3012-7111-C4BE-A4C6F8A4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26" y="553537"/>
            <a:ext cx="4318529" cy="43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82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5BEA-0681-BC50-0C45-F0810C51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07"/>
            <a:ext cx="10515600" cy="1119733"/>
          </a:xfrm>
        </p:spPr>
        <p:txBody>
          <a:bodyPr/>
          <a:lstStyle/>
          <a:p>
            <a:pPr algn="ctr"/>
            <a:r>
              <a:rPr lang="en-US" b="1" dirty="0"/>
              <a:t>Logistic – High Speed Train </a:t>
            </a:r>
            <a:endParaRPr lang="th-TH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5505C-2817-13D1-125B-E33DBDFF0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51" y="4651093"/>
            <a:ext cx="1867285" cy="2053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EBF93-F72C-5135-DDE6-642468F9E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833" y="1057615"/>
            <a:ext cx="8144485" cy="5414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05151E-F151-6907-422E-4BEC57C10896}"/>
              </a:ext>
            </a:extLst>
          </p:cNvPr>
          <p:cNvSpPr txBox="1"/>
          <p:nvPr/>
        </p:nvSpPr>
        <p:spPr>
          <a:xfrm>
            <a:off x="1492259" y="6519649"/>
            <a:ext cx="304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Ministry of Commerce</a:t>
            </a:r>
            <a:r>
              <a:rPr lang="th-TH" b="1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0AEEC9-B3D6-3920-9028-04AB4094D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375" y="4120885"/>
            <a:ext cx="3851385" cy="23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5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98" y="365125"/>
            <a:ext cx="10942122" cy="1325563"/>
          </a:xfrm>
        </p:spPr>
        <p:txBody>
          <a:bodyPr/>
          <a:lstStyle/>
          <a:p>
            <a:r>
              <a:rPr lang="en-US" dirty="0"/>
              <a:t>How would you like to contribute to a research proposal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66" y="1956254"/>
            <a:ext cx="10942122" cy="4017034"/>
          </a:xfrm>
        </p:spPr>
        <p:txBody>
          <a:bodyPr>
            <a:normAutofit fontScale="925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3000" b="1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Training</a:t>
            </a:r>
            <a:r>
              <a:rPr lang="en-US" sz="3000" b="1" kern="1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 the professional healthcare professionals to find the risk of zoonotic diseases and prevent risk of expose zoonotic materials.  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000" b="1" kern="1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to improve overall prevention of zoonotic disease at </a:t>
            </a:r>
            <a:r>
              <a:rPr lang="en-US" sz="3000" b="1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the diagnostic lab  </a:t>
            </a:r>
            <a:endParaRPr lang="en-US" sz="3000" b="1" kern="100" dirty="0">
              <a:effectLst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3000" b="1" kern="1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to develop in-house</a:t>
            </a:r>
            <a:r>
              <a:rPr lang="en-US" sz="3000" b="1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 training programs </a:t>
            </a:r>
            <a:r>
              <a:rPr lang="en-US" sz="3000" b="1" kern="1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for </a:t>
            </a:r>
            <a:r>
              <a:rPr lang="en-US" sz="3000" b="1" kern="100" dirty="0">
                <a:ea typeface="Calibri" panose="020F0502020204030204" pitchFamily="34" charset="0"/>
                <a:cs typeface="TH SarabunPSK" panose="020B0500040200020003" pitchFamily="34" charset="-34"/>
              </a:rPr>
              <a:t>professional healthcare</a:t>
            </a:r>
            <a:r>
              <a:rPr lang="en-US" sz="3000" b="1" kern="1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 to prove it’s value to the overall medical and management programs and provide diagnostic support for clinical cases with timely and complete necropsy.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000" b="1" kern="1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to provide </a:t>
            </a:r>
            <a:r>
              <a:rPr lang="en-US" sz="3000" b="1" kern="100" dirty="0">
                <a:solidFill>
                  <a:srgbClr val="0070C0"/>
                </a:solidFill>
                <a:cs typeface="TH SarabunPSK" panose="020B0500040200020003" pitchFamily="34" charset="-34"/>
              </a:rPr>
              <a:t>necessary data </a:t>
            </a:r>
            <a:r>
              <a:rPr lang="en-US" sz="3000" b="1" kern="1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to support basic and applied research with subsequent publications in peer reviewed journals.</a:t>
            </a:r>
          </a:p>
          <a:p>
            <a:pPr marL="0" indent="0">
              <a:buNone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04772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8E731-0144-75A3-A477-6A48C786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 &amp; Answers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2C7DD-A82B-ABDA-19D2-A6E1A8D6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527" y="160332"/>
            <a:ext cx="5697926" cy="5327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54A661-FEC7-7642-D2C5-98DD49B04943}"/>
              </a:ext>
            </a:extLst>
          </p:cNvPr>
          <p:cNvSpPr txBox="1"/>
          <p:nvPr/>
        </p:nvSpPr>
        <p:spPr>
          <a:xfrm>
            <a:off x="10247716" y="478712"/>
            <a:ext cx="1770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 core competency</a:t>
            </a:r>
            <a:endParaRPr lang="th-TH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C40A8-2BAE-4459-32C7-C26010DBF438}"/>
              </a:ext>
            </a:extLst>
          </p:cNvPr>
          <p:cNvSpPr txBox="1"/>
          <p:nvPr/>
        </p:nvSpPr>
        <p:spPr>
          <a:xfrm>
            <a:off x="4155031" y="647989"/>
            <a:ext cx="1764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 technical module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188783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70B7-32D5-658C-2B3F-A15E8759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94" y="171137"/>
            <a:ext cx="6105657" cy="783799"/>
          </a:xfrm>
        </p:spPr>
        <p:txBody>
          <a:bodyPr>
            <a:normAutofit/>
          </a:bodyPr>
          <a:lstStyle/>
          <a:p>
            <a:r>
              <a:rPr lang="en-US" dirty="0"/>
              <a:t>Thai-Lao Border Market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32328-4661-914E-9F42-A0507B2C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3" y="1112651"/>
            <a:ext cx="7312344" cy="608556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Local market </a:t>
            </a:r>
            <a:r>
              <a:rPr lang="th-TH" sz="4000" dirty="0"/>
              <a:t>ตลาดนัดจุดผ่อนปรน ไทย</a:t>
            </a:r>
            <a:r>
              <a:rPr lang="en-US" sz="4000" dirty="0"/>
              <a:t>-</a:t>
            </a:r>
            <a:r>
              <a:rPr lang="th-TH" sz="4000" dirty="0"/>
              <a:t>ลาว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6F395-FFCB-CCE4-DCB5-741DA4BC7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27" y="1769278"/>
            <a:ext cx="3662363" cy="2591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6681A-FA58-647F-94D6-BCD0FC7C0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245" y="4330038"/>
            <a:ext cx="4193673" cy="2180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DE79CE-2A96-3DBA-14A2-AFF29E353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596" y="1690456"/>
            <a:ext cx="1980821" cy="3034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A3007-92DB-8AD3-B4CC-FACC19747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360" y="4861128"/>
            <a:ext cx="3164783" cy="1920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C65C6-788A-C197-4322-E9F4C1D73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9029" y="171137"/>
            <a:ext cx="2710889" cy="4158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601486-C846-4DFF-A95A-75AE5858D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143" y="913436"/>
            <a:ext cx="1837959" cy="221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C45F8-85B6-D87B-6C5E-FC6CADD86964}"/>
              </a:ext>
            </a:extLst>
          </p:cNvPr>
          <p:cNvSpPr txBox="1"/>
          <p:nvPr/>
        </p:nvSpPr>
        <p:spPr>
          <a:xfrm>
            <a:off x="5266494" y="4540760"/>
            <a:ext cx="198082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Bushmeat</a:t>
            </a:r>
            <a:endParaRPr lang="th-TH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F9A4D-CF2E-1381-891D-B6FA33E1CE6D}"/>
              </a:ext>
            </a:extLst>
          </p:cNvPr>
          <p:cNvSpPr txBox="1"/>
          <p:nvPr/>
        </p:nvSpPr>
        <p:spPr>
          <a:xfrm>
            <a:off x="7576245" y="6412195"/>
            <a:ext cx="419367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Rodent Eating</a:t>
            </a:r>
            <a:endParaRPr lang="th-TH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82AA2-B845-ACA2-C2EE-A8D276E1D9F4}"/>
              </a:ext>
            </a:extLst>
          </p:cNvPr>
          <p:cNvSpPr txBox="1"/>
          <p:nvPr/>
        </p:nvSpPr>
        <p:spPr>
          <a:xfrm>
            <a:off x="7574143" y="3121541"/>
            <a:ext cx="183795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Raw shrimp</a:t>
            </a:r>
            <a:endParaRPr lang="th-TH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11772-A893-CF00-6CFC-1F127E164652}"/>
              </a:ext>
            </a:extLst>
          </p:cNvPr>
          <p:cNvSpPr txBox="1"/>
          <p:nvPr/>
        </p:nvSpPr>
        <p:spPr>
          <a:xfrm>
            <a:off x="9059030" y="3874486"/>
            <a:ext cx="269389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Exotic Food: Reptile</a:t>
            </a:r>
            <a:endParaRPr lang="th-TH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1225C-F75C-33F2-B137-2B8BE9ED762A}"/>
              </a:ext>
            </a:extLst>
          </p:cNvPr>
          <p:cNvSpPr txBox="1"/>
          <p:nvPr/>
        </p:nvSpPr>
        <p:spPr>
          <a:xfrm>
            <a:off x="360425" y="4330038"/>
            <a:ext cx="366236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Economic Area : Market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8941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C492EB-D97E-8A2F-548F-625D8FCCD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2279"/>
            <a:ext cx="12192000" cy="6805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5650462"/>
            <a:ext cx="3550920" cy="39091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Faculty of Veterinary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2066" y="4904512"/>
            <a:ext cx="5090755" cy="144479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7200" b="1" dirty="0" err="1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Pornsawan</a:t>
            </a:r>
            <a:r>
              <a:rPr lang="en-US" sz="72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Pongsopawijit</a:t>
            </a:r>
            <a:r>
              <a:rPr lang="en-US" sz="72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,</a:t>
            </a:r>
            <a:r>
              <a:rPr lang="en-US" sz="60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  <a:r>
              <a:rPr lang="en-US" sz="55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D.V.M., M.S.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Department of Companion Animal and Wildlife Clinics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Center of Elephant and Wildlife Health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        Elephant and Wildlife Clinic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        Exotic Pet Clinic</a:t>
            </a:r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servicegroup">
            <a:extLst>
              <a:ext uri="{FF2B5EF4-FFF2-40B4-BE49-F238E27FC236}">
                <a16:creationId xmlns:a16="http://schemas.microsoft.com/office/drawing/2014/main" id="{070AC332-5C87-85F7-F4A2-0CE128417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14918" b="23952"/>
          <a:stretch/>
        </p:blipFill>
        <p:spPr bwMode="auto">
          <a:xfrm>
            <a:off x="10604664" y="5626908"/>
            <a:ext cx="1480655" cy="6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8AB07D-ED9E-7944-9B46-8123505EB22F}"/>
              </a:ext>
            </a:extLst>
          </p:cNvPr>
          <p:cNvSpPr txBox="1">
            <a:spLocks/>
          </p:cNvSpPr>
          <p:nvPr/>
        </p:nvSpPr>
        <p:spPr>
          <a:xfrm>
            <a:off x="3657600" y="529721"/>
            <a:ext cx="2636520" cy="390918"/>
          </a:xfrm>
          <a:prstGeom prst="rect">
            <a:avLst/>
          </a:prstGeom>
          <a:solidFill>
            <a:srgbClr val="CC99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333C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</a:rPr>
              <a:t>Chiang Mai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B74305-8128-7F24-AE9B-C57F6A8AC952}"/>
              </a:ext>
            </a:extLst>
          </p:cNvPr>
          <p:cNvSpPr txBox="1">
            <a:spLocks/>
          </p:cNvSpPr>
          <p:nvPr/>
        </p:nvSpPr>
        <p:spPr>
          <a:xfrm>
            <a:off x="106680" y="6132820"/>
            <a:ext cx="4500812" cy="39091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333C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</a:rPr>
              <a:t>Center of Elephant and Wildlife Health</a:t>
            </a:r>
          </a:p>
        </p:txBody>
      </p:sp>
      <p:pic>
        <p:nvPicPr>
          <p:cNvPr id="7" name="Picture 6" descr="A picture containing heart, circle, graphics, creativity&#10;&#10;Description automatically generated">
            <a:extLst>
              <a:ext uri="{FF2B5EF4-FFF2-40B4-BE49-F238E27FC236}">
                <a16:creationId xmlns:a16="http://schemas.microsoft.com/office/drawing/2014/main" id="{CF09C618-5382-53E4-88F4-40296B0F4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78" y="3310246"/>
            <a:ext cx="338665" cy="338665"/>
          </a:xfrm>
          <a:prstGeom prst="rect">
            <a:avLst/>
          </a:prstGeom>
        </p:spPr>
      </p:pic>
      <p:pic>
        <p:nvPicPr>
          <p:cNvPr id="8" name="Picture 7" descr="A picture containing heart, circle, graphics, creativity&#10;&#10;Description automatically generated">
            <a:extLst>
              <a:ext uri="{FF2B5EF4-FFF2-40B4-BE49-F238E27FC236}">
                <a16:creationId xmlns:a16="http://schemas.microsoft.com/office/drawing/2014/main" id="{41265156-4F25-3928-17F3-AA5B39E3EB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86" y="805734"/>
            <a:ext cx="338665" cy="3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3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48" y="304046"/>
            <a:ext cx="11874804" cy="4109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Lecturer/Researcher           + Government officer                     + Laboratory Experts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DB2EA-D999-CB8E-C1D2-81AB9AD78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" t="-1420" r="4393" b="11286"/>
          <a:stretch/>
        </p:blipFill>
        <p:spPr>
          <a:xfrm>
            <a:off x="142270" y="4970333"/>
            <a:ext cx="411558" cy="395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1D41BA-EEA0-64C6-910E-5C5A2BB59F0F}"/>
              </a:ext>
            </a:extLst>
          </p:cNvPr>
          <p:cNvSpPr txBox="1"/>
          <p:nvPr/>
        </p:nvSpPr>
        <p:spPr>
          <a:xfrm>
            <a:off x="566268" y="4969890"/>
            <a:ext cx="287143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Nicharee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Luevitoonvechakij</a:t>
            </a:r>
            <a:r>
              <a:rPr lang="en-US" sz="1200" dirty="0">
                <a:solidFill>
                  <a:srgbClr val="3333CC"/>
                </a:solidFill>
              </a:rPr>
              <a:t>, D.V.M. 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Exotic Pet Clinic   nicharee.l@cmu.ac.th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A60E0-300B-369D-12AA-A479A6A2887C}"/>
              </a:ext>
            </a:extLst>
          </p:cNvPr>
          <p:cNvSpPr txBox="1"/>
          <p:nvPr/>
        </p:nvSpPr>
        <p:spPr>
          <a:xfrm>
            <a:off x="4234387" y="2007286"/>
            <a:ext cx="3175799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Rattana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Sarivongchan</a:t>
            </a:r>
            <a:r>
              <a:rPr lang="en-US" sz="1200" dirty="0">
                <a:solidFill>
                  <a:srgbClr val="3333CC"/>
                </a:solidFill>
              </a:rPr>
              <a:t>, D.V.M.  </a:t>
            </a:r>
            <a:r>
              <a:rPr lang="en-US" sz="1200" i="1" dirty="0">
                <a:solidFill>
                  <a:srgbClr val="3333CC"/>
                </a:solidFill>
              </a:rPr>
              <a:t>Wildlife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i="1" dirty="0">
                <a:solidFill>
                  <a:srgbClr val="3333CC"/>
                </a:solidFill>
              </a:rPr>
              <a:t>Vet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HuayHongKrai</a:t>
            </a:r>
            <a:r>
              <a:rPr lang="en-US" sz="1200" dirty="0">
                <a:solidFill>
                  <a:srgbClr val="3333CC"/>
                </a:solidFill>
              </a:rPr>
              <a:t> Royal Development Study Center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5B363-94C0-3034-387A-8DE1C4EE7D13}"/>
              </a:ext>
            </a:extLst>
          </p:cNvPr>
          <p:cNvSpPr txBox="1"/>
          <p:nvPr/>
        </p:nvSpPr>
        <p:spPr>
          <a:xfrm>
            <a:off x="547883" y="6253029"/>
            <a:ext cx="288061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Pavinee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Kulnanan</a:t>
            </a:r>
            <a:r>
              <a:rPr lang="en-US" sz="1200" dirty="0">
                <a:solidFill>
                  <a:srgbClr val="3333CC"/>
                </a:solidFill>
              </a:rPr>
              <a:t>, D.V.M. 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Veterinarian pawinee.vetmed@gmail.com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E5242B-4639-5A05-9F74-A1F223151A5C}"/>
              </a:ext>
            </a:extLst>
          </p:cNvPr>
          <p:cNvSpPr txBox="1"/>
          <p:nvPr/>
        </p:nvSpPr>
        <p:spPr>
          <a:xfrm>
            <a:off x="4246948" y="2425901"/>
            <a:ext cx="3235314" cy="446276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Supakarn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Kaewchote</a:t>
            </a:r>
            <a:r>
              <a:rPr lang="en-US" sz="1200" dirty="0">
                <a:solidFill>
                  <a:srgbClr val="3333CC"/>
                </a:solidFill>
              </a:rPr>
              <a:t>, D.V.M. </a:t>
            </a:r>
          </a:p>
          <a:p>
            <a:pPr marL="0" indent="0" algn="ctr">
              <a:buNone/>
            </a:pPr>
            <a:r>
              <a:rPr lang="en-US" sz="1100" i="1" dirty="0">
                <a:solidFill>
                  <a:srgbClr val="3333CC"/>
                </a:solidFill>
              </a:rPr>
              <a:t>DNP PhD student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5965B7-C7AD-92CD-2ACD-1031DD6F0361}"/>
              </a:ext>
            </a:extLst>
          </p:cNvPr>
          <p:cNvSpPr txBox="1"/>
          <p:nvPr/>
        </p:nvSpPr>
        <p:spPr>
          <a:xfrm>
            <a:off x="8970377" y="3482441"/>
            <a:ext cx="3025489" cy="461665"/>
          </a:xfrm>
          <a:prstGeom prst="rect">
            <a:avLst/>
          </a:prstGeom>
          <a:solidFill>
            <a:srgbClr val="00B0F0">
              <a:alpha val="58039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1200">
                <a:solidFill>
                  <a:srgbClr val="3333CC"/>
                </a:solidFill>
              </a:defRPr>
            </a:lvl1pPr>
          </a:lstStyle>
          <a:p>
            <a:r>
              <a:rPr lang="en-US" dirty="0" err="1"/>
              <a:t>Chidchamai</a:t>
            </a:r>
            <a:r>
              <a:rPr lang="en-US" dirty="0"/>
              <a:t>  </a:t>
            </a:r>
            <a:r>
              <a:rPr lang="en-US" dirty="0" err="1"/>
              <a:t>Kewcharoenwong</a:t>
            </a:r>
            <a:r>
              <a:rPr lang="en-US" dirty="0"/>
              <a:t>, MT., Ph.D. </a:t>
            </a:r>
          </a:p>
          <a:p>
            <a:r>
              <a:rPr lang="en-US" dirty="0"/>
              <a:t>Rabies Titer chidchamai.k@cmu.ac.th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132DD0-5662-6320-059E-279363BD5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12" r="7134" b="9786"/>
          <a:stretch/>
        </p:blipFill>
        <p:spPr>
          <a:xfrm flipH="1">
            <a:off x="160027" y="6253843"/>
            <a:ext cx="409731" cy="411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7BDCC3-67B4-306C-F17B-ED0546D8C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26" y="3981590"/>
            <a:ext cx="379466" cy="457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7A09BC-E732-5A83-5484-BFCF82C5A6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911" b="7814"/>
          <a:stretch/>
        </p:blipFill>
        <p:spPr>
          <a:xfrm flipH="1">
            <a:off x="3797422" y="2007369"/>
            <a:ext cx="433690" cy="4736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10B8D5-2788-522E-2C4A-5FC454A2ED36}"/>
              </a:ext>
            </a:extLst>
          </p:cNvPr>
          <p:cNvSpPr txBox="1"/>
          <p:nvPr/>
        </p:nvSpPr>
        <p:spPr>
          <a:xfrm>
            <a:off x="4829082" y="863298"/>
            <a:ext cx="2533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3333CC"/>
                </a:solidFill>
              </a:rPr>
              <a:t>Elephant / Wildlife Veterinarian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76BEA7E-B581-0520-FCEF-4B8053B46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666" y="5107383"/>
            <a:ext cx="1847342" cy="11259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6F537BB-70A1-71FF-EB5F-E86F407EAE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515" y="5121501"/>
            <a:ext cx="1065842" cy="105321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288EF9-DBBF-49A2-FD7A-2068472A3E6A}"/>
              </a:ext>
            </a:extLst>
          </p:cNvPr>
          <p:cNvSpPr/>
          <p:nvPr/>
        </p:nvSpPr>
        <p:spPr>
          <a:xfrm>
            <a:off x="3768532" y="805659"/>
            <a:ext cx="3677812" cy="23309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A2F2E2E-879C-95FD-FDF4-151258CE02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70"/>
          <a:stretch/>
        </p:blipFill>
        <p:spPr>
          <a:xfrm>
            <a:off x="7482262" y="5374703"/>
            <a:ext cx="966465" cy="7989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F0AEF82-4C40-BBA2-733D-723ABA033B20}"/>
              </a:ext>
            </a:extLst>
          </p:cNvPr>
          <p:cNvSpPr txBox="1"/>
          <p:nvPr/>
        </p:nvSpPr>
        <p:spPr>
          <a:xfrm>
            <a:off x="3797643" y="2713868"/>
            <a:ext cx="3788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+ </a:t>
            </a:r>
            <a:r>
              <a:rPr lang="en-US" sz="1600" b="1" dirty="0"/>
              <a:t>Department of Livestock Development </a:t>
            </a:r>
            <a:endParaRPr lang="th-TH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37CD1-8882-4B3B-63F2-C3E26B3E524D}"/>
              </a:ext>
            </a:extLst>
          </p:cNvPr>
          <p:cNvSpPr txBox="1"/>
          <p:nvPr/>
        </p:nvSpPr>
        <p:spPr>
          <a:xfrm>
            <a:off x="560940" y="5386570"/>
            <a:ext cx="286921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Pichamon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Ueangpaibool</a:t>
            </a:r>
            <a:r>
              <a:rPr lang="en-US" sz="1200" dirty="0">
                <a:solidFill>
                  <a:srgbClr val="3333CC"/>
                </a:solidFill>
              </a:rPr>
              <a:t>, D.V.M., M.S.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Elephant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i="1" dirty="0">
                <a:solidFill>
                  <a:srgbClr val="3333CC"/>
                </a:solidFill>
              </a:rPr>
              <a:t>Clinic </a:t>
            </a:r>
            <a:r>
              <a:rPr lang="en-US" sz="12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200" i="1" dirty="0">
                <a:solidFill>
                  <a:srgbClr val="3333CC"/>
                </a:solidFill>
              </a:rPr>
              <a:t>pichamoneye@gmail.com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7E8F7-F8DE-5AC7-FAEC-B557A0C8A3C2}"/>
              </a:ext>
            </a:extLst>
          </p:cNvPr>
          <p:cNvSpPr txBox="1"/>
          <p:nvPr/>
        </p:nvSpPr>
        <p:spPr>
          <a:xfrm>
            <a:off x="3560756" y="6199843"/>
            <a:ext cx="243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3333CC"/>
                </a:solidFill>
              </a:rPr>
              <a:t>Elephant Mobile Clinic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Donation-NGO Funding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D9D1C-AC8B-027E-9E8A-FEE22DB61673}"/>
              </a:ext>
            </a:extLst>
          </p:cNvPr>
          <p:cNvSpPr txBox="1"/>
          <p:nvPr/>
        </p:nvSpPr>
        <p:spPr>
          <a:xfrm>
            <a:off x="7340335" y="6168256"/>
            <a:ext cx="164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CC"/>
                </a:solidFill>
              </a:rPr>
              <a:t>Exotic Pet Clinic </a:t>
            </a:r>
            <a:endParaRPr lang="en-US" dirty="0">
              <a:solidFill>
                <a:srgbClr val="3333CC"/>
              </a:solidFill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Owner</a:t>
            </a:r>
            <a:endParaRPr lang="en-US" sz="1800" dirty="0">
              <a:solidFill>
                <a:srgbClr val="3333CC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6D2010-55FF-C770-4E18-7EE165FC76E5}"/>
              </a:ext>
            </a:extLst>
          </p:cNvPr>
          <p:cNvSpPr txBox="1"/>
          <p:nvPr/>
        </p:nvSpPr>
        <p:spPr>
          <a:xfrm>
            <a:off x="5901103" y="6160733"/>
            <a:ext cx="1476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CC"/>
                </a:solidFill>
              </a:rPr>
              <a:t>Wildlife Clinic </a:t>
            </a:r>
            <a:endParaRPr lang="en-US" dirty="0">
              <a:solidFill>
                <a:srgbClr val="3333CC"/>
              </a:solidFill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Government</a:t>
            </a:r>
            <a:r>
              <a:rPr lang="en-US" sz="1800" dirty="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0958BD-EBB5-CE12-887B-4B033DE97EF7}"/>
              </a:ext>
            </a:extLst>
          </p:cNvPr>
          <p:cNvSpPr txBox="1"/>
          <p:nvPr/>
        </p:nvSpPr>
        <p:spPr>
          <a:xfrm>
            <a:off x="8968142" y="6187102"/>
            <a:ext cx="161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CC"/>
                </a:solidFill>
              </a:rPr>
              <a:t>Aquatic Clinic </a:t>
            </a:r>
            <a:endParaRPr lang="en-US" dirty="0">
              <a:solidFill>
                <a:srgbClr val="3333CC"/>
              </a:solidFill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Owner</a:t>
            </a:r>
            <a:endParaRPr lang="en-US" sz="1800" dirty="0">
              <a:solidFill>
                <a:srgbClr val="3333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8F36D-DEA9-4FC3-259F-23D140671EA6}"/>
              </a:ext>
            </a:extLst>
          </p:cNvPr>
          <p:cNvSpPr txBox="1"/>
          <p:nvPr/>
        </p:nvSpPr>
        <p:spPr>
          <a:xfrm>
            <a:off x="557360" y="5785455"/>
            <a:ext cx="289228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Khathawat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Phatwan</a:t>
            </a:r>
            <a:r>
              <a:rPr lang="en-US" sz="1200" dirty="0">
                <a:solidFill>
                  <a:srgbClr val="3333CC"/>
                </a:solidFill>
              </a:rPr>
              <a:t>, D.V.M. 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Aquatic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i="1" dirty="0">
                <a:solidFill>
                  <a:srgbClr val="3333CC"/>
                </a:solidFill>
              </a:rPr>
              <a:t>Veterinarian</a:t>
            </a:r>
            <a:r>
              <a:rPr lang="en-US" sz="1200" dirty="0">
                <a:solidFill>
                  <a:srgbClr val="3333CC"/>
                </a:solidFill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892B45-6DE8-037B-2306-A54D5E2184DD}"/>
              </a:ext>
            </a:extLst>
          </p:cNvPr>
          <p:cNvSpPr txBox="1"/>
          <p:nvPr/>
        </p:nvSpPr>
        <p:spPr>
          <a:xfrm>
            <a:off x="4135409" y="4081842"/>
            <a:ext cx="3320853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 err="1">
                <a:solidFill>
                  <a:srgbClr val="3333CC"/>
                </a:solidFill>
              </a:rPr>
              <a:t>Worapong</a:t>
            </a:r>
            <a:r>
              <a:rPr lang="en-US" sz="1400" dirty="0">
                <a:solidFill>
                  <a:srgbClr val="3333CC"/>
                </a:solidFill>
              </a:rPr>
              <a:t> </a:t>
            </a:r>
            <a:r>
              <a:rPr lang="en-US" sz="1400" dirty="0" err="1">
                <a:solidFill>
                  <a:srgbClr val="3333CC"/>
                </a:solidFill>
              </a:rPr>
              <a:t>Kosaruk</a:t>
            </a:r>
            <a:r>
              <a:rPr lang="en-US" sz="1400" dirty="0">
                <a:solidFill>
                  <a:srgbClr val="3333CC"/>
                </a:solidFill>
              </a:rPr>
              <a:t>, D.V.M.,M.S. </a:t>
            </a:r>
          </a:p>
          <a:p>
            <a:pPr marL="0" indent="0" algn="ctr">
              <a:buNone/>
            </a:pPr>
            <a:r>
              <a:rPr lang="en-US" sz="1050" i="1" dirty="0">
                <a:solidFill>
                  <a:srgbClr val="3333CC"/>
                </a:solidFill>
              </a:rPr>
              <a:t>Elephant Ph.D. Student </a:t>
            </a:r>
            <a:r>
              <a:rPr lang="en-US" sz="1200" i="1" dirty="0">
                <a:solidFill>
                  <a:srgbClr val="3333CC"/>
                </a:solidFill>
              </a:rPr>
              <a:t>woraph.kosa@gmail.com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890F68-0362-2F70-2F73-CF888A539B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051" y="5811239"/>
            <a:ext cx="387303" cy="4586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43718A-DFC2-A4D9-3624-5DC676FC66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9143" y="4105492"/>
            <a:ext cx="403803" cy="4924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0C7A97-5C87-1C29-68BD-53A5B023AC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228" y="1333343"/>
            <a:ext cx="394674" cy="45105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083A256-EE96-2B63-E03E-7BF48EE2BD99}"/>
              </a:ext>
            </a:extLst>
          </p:cNvPr>
          <p:cNvSpPr txBox="1"/>
          <p:nvPr/>
        </p:nvSpPr>
        <p:spPr>
          <a:xfrm>
            <a:off x="561692" y="859031"/>
            <a:ext cx="2880219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Chatchote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Thitaram</a:t>
            </a:r>
            <a:r>
              <a:rPr lang="en-US" sz="1200" dirty="0">
                <a:solidFill>
                  <a:srgbClr val="3333CC"/>
                </a:solidFill>
              </a:rPr>
              <a:t>, D.V.M.,</a:t>
            </a:r>
            <a:r>
              <a:rPr lang="en-US" sz="1200" dirty="0" err="1">
                <a:solidFill>
                  <a:srgbClr val="3333CC"/>
                </a:solidFill>
              </a:rPr>
              <a:t>Ph.D</a:t>
            </a:r>
            <a:r>
              <a:rPr lang="en-US" sz="1200" dirty="0">
                <a:solidFill>
                  <a:srgbClr val="3333CC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Elephant Welfare thitaram.c@cmu.ac.th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3AB9CA-7B28-F4CC-B0A5-6799D1065DC2}"/>
              </a:ext>
            </a:extLst>
          </p:cNvPr>
          <p:cNvSpPr txBox="1"/>
          <p:nvPr/>
        </p:nvSpPr>
        <p:spPr>
          <a:xfrm>
            <a:off x="558219" y="1335113"/>
            <a:ext cx="2929156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Chaleamchat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Somgird</a:t>
            </a:r>
            <a:r>
              <a:rPr lang="en-US" sz="1200" dirty="0">
                <a:solidFill>
                  <a:srgbClr val="3333CC"/>
                </a:solidFill>
              </a:rPr>
              <a:t>, D.V.M.,</a:t>
            </a:r>
            <a:r>
              <a:rPr lang="en-US" sz="1200" dirty="0" err="1">
                <a:solidFill>
                  <a:srgbClr val="3333CC"/>
                </a:solidFill>
              </a:rPr>
              <a:t>Ph.D</a:t>
            </a:r>
            <a:r>
              <a:rPr lang="en-US" sz="1200" dirty="0">
                <a:solidFill>
                  <a:srgbClr val="3333CC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Elephant Welfare chaleamchat.c@cmu.ac.th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5B9CA0F-D096-251B-6E63-90BACB2DFE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237" y="828009"/>
            <a:ext cx="386124" cy="5011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C473400-E2C0-7E6B-EE06-1405EC6604F7}"/>
              </a:ext>
            </a:extLst>
          </p:cNvPr>
          <p:cNvSpPr txBox="1"/>
          <p:nvPr/>
        </p:nvSpPr>
        <p:spPr>
          <a:xfrm>
            <a:off x="562938" y="3525252"/>
            <a:ext cx="2886758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Pakkanut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Bannasith</a:t>
            </a:r>
            <a:r>
              <a:rPr lang="en-US" sz="1200" dirty="0">
                <a:solidFill>
                  <a:srgbClr val="3333CC"/>
                </a:solidFill>
              </a:rPr>
              <a:t>, D.V.M., </a:t>
            </a:r>
            <a:r>
              <a:rPr lang="en-US" altLang="zh-TW" sz="1200" dirty="0">
                <a:solidFill>
                  <a:srgbClr val="3333CC"/>
                </a:solidFill>
              </a:rPr>
              <a:t>Ph</a:t>
            </a:r>
            <a:r>
              <a:rPr lang="en-US" sz="1200" dirty="0">
                <a:solidFill>
                  <a:srgbClr val="3333CC"/>
                </a:solidFill>
              </a:rPr>
              <a:t>.D.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Elephant Welfare pakkanut.b@cmu.ac.th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A5A534-909E-6CB6-C2CE-387F2453529A}"/>
              </a:ext>
            </a:extLst>
          </p:cNvPr>
          <p:cNvSpPr txBox="1"/>
          <p:nvPr/>
        </p:nvSpPr>
        <p:spPr>
          <a:xfrm>
            <a:off x="547218" y="3965168"/>
            <a:ext cx="2886758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Pornsawan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Pongsopawijit</a:t>
            </a:r>
            <a:r>
              <a:rPr lang="en-US" sz="1200" dirty="0">
                <a:solidFill>
                  <a:srgbClr val="3333CC"/>
                </a:solidFill>
              </a:rPr>
              <a:t>, D.V.M., M.S.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Veterinarian pornsawan.p@cmu.ac.th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0329D-5075-6D8C-0073-03B2710D05E0}"/>
              </a:ext>
            </a:extLst>
          </p:cNvPr>
          <p:cNvSpPr txBox="1"/>
          <p:nvPr/>
        </p:nvSpPr>
        <p:spPr>
          <a:xfrm>
            <a:off x="8982409" y="1761535"/>
            <a:ext cx="306715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333CC"/>
                </a:solidFill>
              </a:rPr>
              <a:t> Anucha </a:t>
            </a:r>
            <a:r>
              <a:rPr lang="en-US" sz="1200" dirty="0" err="1">
                <a:solidFill>
                  <a:srgbClr val="3333CC"/>
                </a:solidFill>
              </a:rPr>
              <a:t>Sirimalaisuwan</a:t>
            </a:r>
            <a:r>
              <a:rPr lang="en-US" sz="1200" dirty="0">
                <a:solidFill>
                  <a:srgbClr val="3333CC"/>
                </a:solidFill>
              </a:rPr>
              <a:t>, </a:t>
            </a:r>
            <a:r>
              <a:rPr lang="en-US" sz="1200" dirty="0" err="1">
                <a:solidFill>
                  <a:srgbClr val="3333CC"/>
                </a:solidFill>
              </a:rPr>
              <a:t>D.V.M.Ph.D</a:t>
            </a:r>
            <a:endParaRPr lang="en-US" sz="1200" dirty="0">
              <a:solidFill>
                <a:srgbClr val="3333CC"/>
              </a:solidFill>
            </a:endParaRPr>
          </a:p>
          <a:p>
            <a:pPr algn="ctr"/>
            <a:r>
              <a:rPr lang="en-US" sz="1200" i="1" dirty="0">
                <a:solidFill>
                  <a:srgbClr val="3333CC"/>
                </a:solidFill>
              </a:rPr>
              <a:t>Zoonoses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@cmu.ac.th</a:t>
            </a:r>
            <a:endParaRPr lang="en-US" sz="1200" i="1" kern="1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CF7883-13AB-2711-CA65-D2BE7CBFF6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015" y="2613173"/>
            <a:ext cx="405706" cy="443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0470FB-E50C-7CFE-337F-5C600D505D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143" y="1764093"/>
            <a:ext cx="405706" cy="4374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A245D5-38C5-370F-CA2C-CBE753BE94C5}"/>
              </a:ext>
            </a:extLst>
          </p:cNvPr>
          <p:cNvSpPr txBox="1"/>
          <p:nvPr/>
        </p:nvSpPr>
        <p:spPr>
          <a:xfrm>
            <a:off x="560858" y="1785526"/>
            <a:ext cx="2929156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3333CC"/>
                </a:solidFill>
              </a:rPr>
              <a:t>Kidsadagon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Pringproa</a:t>
            </a:r>
            <a:r>
              <a:rPr lang="en-US" sz="1200" dirty="0">
                <a:solidFill>
                  <a:srgbClr val="3333CC"/>
                </a:solidFill>
              </a:rPr>
              <a:t> D.V.M.,</a:t>
            </a:r>
            <a:r>
              <a:rPr lang="en-US" sz="1200" dirty="0" err="1">
                <a:solidFill>
                  <a:srgbClr val="3333CC"/>
                </a:solidFill>
              </a:rPr>
              <a:t>Ph.D</a:t>
            </a:r>
            <a:r>
              <a:rPr lang="en-US" sz="1200" dirty="0">
                <a:solidFill>
                  <a:srgbClr val="3333CC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Pathology @cmu.ac.th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1EE71E-5DCA-4311-CCB4-E2154D83BD50}"/>
              </a:ext>
            </a:extLst>
          </p:cNvPr>
          <p:cNvSpPr txBox="1"/>
          <p:nvPr/>
        </p:nvSpPr>
        <p:spPr>
          <a:xfrm>
            <a:off x="578521" y="2232627"/>
            <a:ext cx="2891383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Korakot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Nganvongpanit</a:t>
            </a:r>
            <a:r>
              <a:rPr lang="en-US" sz="1200" dirty="0">
                <a:solidFill>
                  <a:srgbClr val="3333CC"/>
                </a:solidFill>
              </a:rPr>
              <a:t> D.V.M.,Ph.D.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 Anatomy korakot.n@cmu.ac.th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2622B4-684A-167D-2FAD-58DEC313BFF6}"/>
              </a:ext>
            </a:extLst>
          </p:cNvPr>
          <p:cNvSpPr txBox="1"/>
          <p:nvPr/>
        </p:nvSpPr>
        <p:spPr>
          <a:xfrm>
            <a:off x="570971" y="2620774"/>
            <a:ext cx="2892158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Jaruwan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Khonmee</a:t>
            </a:r>
            <a:r>
              <a:rPr lang="en-US" sz="1200" dirty="0">
                <a:solidFill>
                  <a:srgbClr val="3333CC"/>
                </a:solidFill>
              </a:rPr>
              <a:t>, D.V.M., Ph.D.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Hormone  jaruwan.khonmee@cmu.ac.th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87F613-148D-EE83-4698-E209DF7C6AF4}"/>
              </a:ext>
            </a:extLst>
          </p:cNvPr>
          <p:cNvSpPr txBox="1"/>
          <p:nvPr/>
        </p:nvSpPr>
        <p:spPr>
          <a:xfrm>
            <a:off x="8949309" y="2204520"/>
            <a:ext cx="3067154" cy="461665"/>
          </a:xfrm>
          <a:prstGeom prst="rect">
            <a:avLst/>
          </a:prstGeom>
          <a:solidFill>
            <a:srgbClr val="00B0F0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Siriphan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Kongsawadi</a:t>
            </a:r>
            <a:r>
              <a:rPr lang="en-US" sz="1200" dirty="0">
                <a:solidFill>
                  <a:srgbClr val="3333CC"/>
                </a:solidFill>
              </a:rPr>
              <a:t>, PT., Ph.D.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Physical Therapist siriphan.k@cmu.ac.th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80A6DA1-E307-404B-A246-CCE263486B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3125" y="2229772"/>
            <a:ext cx="405395" cy="3988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0136242-9EBF-1A7C-EFD4-17E7097906E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8999" b="14293"/>
          <a:stretch/>
        </p:blipFill>
        <p:spPr>
          <a:xfrm>
            <a:off x="158149" y="3504208"/>
            <a:ext cx="406544" cy="4827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78C02A4-02F7-DA96-5055-C426CBA70F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59553" y="1739872"/>
            <a:ext cx="398915" cy="4616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6AFBC1C-5671-EFE6-9FCD-28C126AF8B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8698" y="854242"/>
            <a:ext cx="429445" cy="4701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FE69146-15A6-D0DB-3360-B336374D376A}"/>
              </a:ext>
            </a:extLst>
          </p:cNvPr>
          <p:cNvSpPr txBox="1"/>
          <p:nvPr/>
        </p:nvSpPr>
        <p:spPr>
          <a:xfrm>
            <a:off x="8968143" y="855106"/>
            <a:ext cx="303975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3333CC"/>
                </a:solidFill>
              </a:rPr>
              <a:t>Preeyanat</a:t>
            </a:r>
            <a:r>
              <a:rPr lang="en-US" sz="1200" dirty="0">
                <a:solidFill>
                  <a:srgbClr val="3333CC"/>
                </a:solidFill>
              </a:rPr>
              <a:t>  </a:t>
            </a:r>
            <a:r>
              <a:rPr lang="en-US" sz="1200" dirty="0" err="1">
                <a:solidFill>
                  <a:srgbClr val="3333CC"/>
                </a:solidFill>
              </a:rPr>
              <a:t>Vongchan</a:t>
            </a:r>
            <a:r>
              <a:rPr lang="en-US" sz="1200" dirty="0">
                <a:solidFill>
                  <a:srgbClr val="3333CC"/>
                </a:solidFill>
              </a:rPr>
              <a:t>, </a:t>
            </a:r>
            <a:r>
              <a:rPr lang="en-US" sz="1200" dirty="0" err="1">
                <a:solidFill>
                  <a:srgbClr val="3333CC"/>
                </a:solidFill>
              </a:rPr>
              <a:t>Med.Tech</a:t>
            </a:r>
            <a:r>
              <a:rPr lang="en-US" sz="1200" dirty="0">
                <a:solidFill>
                  <a:srgbClr val="3333CC"/>
                </a:solidFill>
              </a:rPr>
              <a:t>., Ph.D. </a:t>
            </a:r>
          </a:p>
          <a:p>
            <a:pPr algn="ctr"/>
            <a:r>
              <a:rPr lang="en-US" sz="1200" dirty="0">
                <a:solidFill>
                  <a:srgbClr val="3333CC"/>
                </a:solidFill>
              </a:rPr>
              <a:t>Blood transfusion 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preeyanat.v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@cmu.ac.th</a:t>
            </a:r>
            <a:endParaRPr lang="en-US" sz="1200" i="1" kern="1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3E9AE60-07BA-6B91-F860-879FE955AC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8569228" y="1307831"/>
            <a:ext cx="398915" cy="47324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2537771-316C-C610-65A8-08CAA0D5F56C}"/>
              </a:ext>
            </a:extLst>
          </p:cNvPr>
          <p:cNvSpPr txBox="1"/>
          <p:nvPr/>
        </p:nvSpPr>
        <p:spPr>
          <a:xfrm>
            <a:off x="8968143" y="1296039"/>
            <a:ext cx="303975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Siriwadee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Chomdej</a:t>
            </a:r>
            <a:r>
              <a:rPr lang="en-US" sz="1200" dirty="0">
                <a:solidFill>
                  <a:srgbClr val="3333CC"/>
                </a:solidFill>
              </a:rPr>
              <a:t>, Biology., Ph.D.</a:t>
            </a:r>
          </a:p>
          <a:p>
            <a:pPr algn="ctr"/>
            <a:r>
              <a:rPr lang="en-US" sz="1200" dirty="0">
                <a:solidFill>
                  <a:srgbClr val="3333CC"/>
                </a:solidFill>
              </a:rPr>
              <a:t>Molecular biology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@cmu.ac.th</a:t>
            </a:r>
            <a:endParaRPr lang="en-US" sz="1200" i="1" kern="1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F671D3D-D720-4C0D-D60B-771B8DB43CE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590" r="16730" b="9452"/>
          <a:stretch/>
        </p:blipFill>
        <p:spPr>
          <a:xfrm>
            <a:off x="181548" y="5352621"/>
            <a:ext cx="358243" cy="47249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D509A26-EE94-D0EC-2FF6-BB92349AF5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491" y="3060632"/>
            <a:ext cx="413010" cy="45367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DAD690C-AC8F-5F42-4323-3D0C4DB18B25}"/>
              </a:ext>
            </a:extLst>
          </p:cNvPr>
          <p:cNvSpPr txBox="1"/>
          <p:nvPr/>
        </p:nvSpPr>
        <p:spPr>
          <a:xfrm>
            <a:off x="576829" y="3068626"/>
            <a:ext cx="2889370" cy="461665"/>
          </a:xfrm>
          <a:prstGeom prst="rect">
            <a:avLst/>
          </a:prstGeom>
          <a:solidFill>
            <a:srgbClr val="CCCCFF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TW" sz="1200" dirty="0">
                <a:solidFill>
                  <a:srgbClr val="3333CC"/>
                </a:solidFill>
              </a:rPr>
              <a:t>Surachai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Pikulkaew</a:t>
            </a:r>
            <a:r>
              <a:rPr lang="en-US" sz="1200" dirty="0">
                <a:solidFill>
                  <a:srgbClr val="3333CC"/>
                </a:solidFill>
              </a:rPr>
              <a:t>, D.V.M., </a:t>
            </a:r>
            <a:r>
              <a:rPr lang="en-US" altLang="zh-TW" sz="1200" dirty="0">
                <a:solidFill>
                  <a:srgbClr val="3333CC"/>
                </a:solidFill>
              </a:rPr>
              <a:t>Ph</a:t>
            </a:r>
            <a:r>
              <a:rPr lang="en-US" sz="1200" dirty="0">
                <a:solidFill>
                  <a:srgbClr val="3333CC"/>
                </a:solidFill>
              </a:rPr>
              <a:t>.D.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Aquatic Surachai.pikul@cmu.ac.th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BBEDA-B70C-67F8-019E-2ACF7ABD1733}"/>
              </a:ext>
            </a:extLst>
          </p:cNvPr>
          <p:cNvSpPr txBox="1"/>
          <p:nvPr/>
        </p:nvSpPr>
        <p:spPr>
          <a:xfrm>
            <a:off x="8970758" y="2645245"/>
            <a:ext cx="3037140" cy="461665"/>
          </a:xfrm>
          <a:prstGeom prst="rect">
            <a:avLst/>
          </a:prstGeom>
          <a:solidFill>
            <a:srgbClr val="00B0F0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Chatchanok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Udomtanakunchai</a:t>
            </a:r>
            <a:r>
              <a:rPr lang="en-US" sz="1200" dirty="0">
                <a:solidFill>
                  <a:srgbClr val="3333CC"/>
                </a:solidFill>
              </a:rPr>
              <a:t> , RT., Ph.D.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 Radiologist @cmu.ac.th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08E0A1-DDA3-0DF2-ED77-FD37113C1C7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9227" y="2188721"/>
            <a:ext cx="398915" cy="5000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57D4081-6A9A-00ED-AFE2-547D05F952D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2277" y="2642121"/>
            <a:ext cx="403280" cy="4944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DC4AE01-4D48-896D-1318-E266262CCE09}"/>
              </a:ext>
            </a:extLst>
          </p:cNvPr>
          <p:cNvSpPr txBox="1"/>
          <p:nvPr/>
        </p:nvSpPr>
        <p:spPr>
          <a:xfrm>
            <a:off x="8958345" y="4442408"/>
            <a:ext cx="309795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3333CC"/>
                </a:solidFill>
              </a:rPr>
              <a:t>Suwat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</a:rPr>
              <a:t>Chariyalertsak</a:t>
            </a:r>
            <a:r>
              <a:rPr lang="en-US" sz="1200" dirty="0">
                <a:solidFill>
                  <a:srgbClr val="3333CC"/>
                </a:solidFill>
              </a:rPr>
              <a:t>, MD</a:t>
            </a:r>
            <a:r>
              <a:rPr lang="en-US" sz="1200" i="1" dirty="0">
                <a:solidFill>
                  <a:srgbClr val="3333CC"/>
                </a:solidFill>
              </a:rPr>
              <a:t>., </a:t>
            </a:r>
            <a:r>
              <a:rPr lang="en-US" sz="1200" dirty="0">
                <a:solidFill>
                  <a:srgbClr val="3333CC"/>
                </a:solidFill>
              </a:rPr>
              <a:t>Ph.D.</a:t>
            </a:r>
          </a:p>
          <a:p>
            <a:pPr algn="ctr"/>
            <a:r>
              <a:rPr lang="en-US" sz="1200" i="1" dirty="0">
                <a:solidFill>
                  <a:srgbClr val="3333CC"/>
                </a:solidFill>
              </a:rPr>
              <a:t>M. tuberculosis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41B39DB-BFFA-DBDC-FF55-1FC5D9E4071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74894" y="4436219"/>
            <a:ext cx="444067" cy="4562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449866-4B6A-6C58-ECA1-F66F88C1B9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138" y="4859709"/>
            <a:ext cx="405280" cy="47948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5376EC1-B800-30CF-9263-15C98B46954D}"/>
              </a:ext>
            </a:extLst>
          </p:cNvPr>
          <p:cNvSpPr txBox="1"/>
          <p:nvPr/>
        </p:nvSpPr>
        <p:spPr>
          <a:xfrm>
            <a:off x="8966240" y="4866738"/>
            <a:ext cx="306715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323232"/>
                </a:solidFill>
              </a:rPr>
              <a:t>Chitchol</a:t>
            </a:r>
            <a:r>
              <a:rPr lang="en-US" sz="1200" dirty="0">
                <a:solidFill>
                  <a:srgbClr val="323232"/>
                </a:solidFill>
              </a:rPr>
              <a:t> </a:t>
            </a:r>
            <a:r>
              <a:rPr lang="en-US" sz="1200" dirty="0" err="1">
                <a:solidFill>
                  <a:srgbClr val="323232"/>
                </a:solidFill>
              </a:rPr>
              <a:t>Phalaraksh</a:t>
            </a:r>
            <a:r>
              <a:rPr lang="en-US" sz="1200" dirty="0">
                <a:solidFill>
                  <a:srgbClr val="323232"/>
                </a:solidFill>
              </a:rPr>
              <a:t> </a:t>
            </a:r>
          </a:p>
          <a:p>
            <a:pPr algn="ctr"/>
            <a:r>
              <a:rPr lang="en-US" sz="1200" dirty="0"/>
              <a:t>(Limnology, Freshwater Ecology)</a:t>
            </a:r>
            <a:r>
              <a:rPr lang="en-US" sz="1200" b="0" i="0" dirty="0">
                <a:solidFill>
                  <a:srgbClr val="323232"/>
                </a:solidFill>
                <a:effectLst/>
                <a:latin typeface="NexusSan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838EFA-F990-0CB7-3DC9-780BB15C5BCA}"/>
              </a:ext>
            </a:extLst>
          </p:cNvPr>
          <p:cNvSpPr/>
          <p:nvPr/>
        </p:nvSpPr>
        <p:spPr>
          <a:xfrm>
            <a:off x="149051" y="4964557"/>
            <a:ext cx="3320853" cy="1733178"/>
          </a:xfrm>
          <a:prstGeom prst="rect">
            <a:avLst/>
          </a:prstGeom>
          <a:noFill/>
          <a:ln w="5715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D2A732-8C06-EE3F-FF4B-69FB889663C9}"/>
              </a:ext>
            </a:extLst>
          </p:cNvPr>
          <p:cNvSpPr txBox="1"/>
          <p:nvPr/>
        </p:nvSpPr>
        <p:spPr>
          <a:xfrm>
            <a:off x="8980141" y="3047166"/>
            <a:ext cx="3037140" cy="461665"/>
          </a:xfrm>
          <a:prstGeom prst="rect">
            <a:avLst/>
          </a:prstGeom>
          <a:solidFill>
            <a:srgbClr val="00B0F0">
              <a:alpha val="58039"/>
            </a:srgb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dirty="0" err="1">
                <a:solidFill>
                  <a:srgbClr val="3333CC"/>
                </a:solidFill>
              </a:rPr>
              <a:t>Nantanee</a:t>
            </a:r>
            <a:r>
              <a:rPr lang="en-US" sz="1200" dirty="0">
                <a:solidFill>
                  <a:srgbClr val="3333CC"/>
                </a:solidFill>
              </a:rPr>
              <a:t> </a:t>
            </a:r>
            <a:r>
              <a:rPr lang="en-US" sz="1200" dirty="0" err="1">
                <a:solidFill>
                  <a:srgbClr val="3333CC"/>
                </a:solidFill>
                <a:latin typeface="arial" panose="020B0604020202020204" pitchFamily="34" charset="0"/>
              </a:rPr>
              <a:t>S</a:t>
            </a:r>
            <a:r>
              <a:rPr lang="en-US" sz="1200" dirty="0" err="1">
                <a:solidFill>
                  <a:srgbClr val="3333CC"/>
                </a:solidFill>
              </a:rPr>
              <a:t>atiansukpong</a:t>
            </a:r>
            <a:r>
              <a:rPr lang="en-US" sz="1200" dirty="0">
                <a:solidFill>
                  <a:srgbClr val="3333CC"/>
                </a:solidFill>
              </a:rPr>
              <a:t>, OT., Ph.D.</a:t>
            </a:r>
          </a:p>
          <a:p>
            <a:pPr marL="0" indent="0" algn="ctr">
              <a:buNone/>
            </a:pPr>
            <a:r>
              <a:rPr lang="en-US" sz="1200" i="1" dirty="0">
                <a:solidFill>
                  <a:srgbClr val="3333CC"/>
                </a:solidFill>
              </a:rPr>
              <a:t> Occupational therapist @cmu.ac.th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427CDF-0138-B07C-E92E-BA9A7B26519B}"/>
              </a:ext>
            </a:extLst>
          </p:cNvPr>
          <p:cNvSpPr txBox="1"/>
          <p:nvPr/>
        </p:nvSpPr>
        <p:spPr>
          <a:xfrm>
            <a:off x="4162503" y="3632726"/>
            <a:ext cx="3312311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 err="1">
                <a:solidFill>
                  <a:srgbClr val="3333CC"/>
                </a:solidFill>
              </a:rPr>
              <a:t>Yaoprapa</a:t>
            </a:r>
            <a:r>
              <a:rPr lang="en-US" sz="1400" dirty="0">
                <a:solidFill>
                  <a:srgbClr val="3333CC"/>
                </a:solidFill>
              </a:rPr>
              <a:t> Mathura, D.V.M.,M.S. </a:t>
            </a:r>
          </a:p>
          <a:p>
            <a:pPr marL="0" indent="0" algn="ctr">
              <a:buNone/>
            </a:pPr>
            <a:r>
              <a:rPr lang="en-US" sz="1050" i="1" dirty="0">
                <a:solidFill>
                  <a:srgbClr val="3333CC"/>
                </a:solidFill>
              </a:rPr>
              <a:t>Aquatic / Zoo</a:t>
            </a:r>
            <a:r>
              <a:rPr lang="en-US" sz="1050" dirty="0">
                <a:solidFill>
                  <a:srgbClr val="3333CC"/>
                </a:solidFill>
              </a:rPr>
              <a:t> </a:t>
            </a:r>
            <a:r>
              <a:rPr lang="en-US" sz="1050" i="1" dirty="0">
                <a:solidFill>
                  <a:srgbClr val="3333CC"/>
                </a:solidFill>
              </a:rPr>
              <a:t>Ph.D</a:t>
            </a:r>
            <a:r>
              <a:rPr lang="en-US" sz="1200" i="1" dirty="0">
                <a:solidFill>
                  <a:srgbClr val="3333CC"/>
                </a:solidFill>
              </a:rPr>
              <a:t>. student </a:t>
            </a:r>
            <a:r>
              <a:rPr lang="en-US" sz="1050" i="1" dirty="0">
                <a:solidFill>
                  <a:srgbClr val="3333CC"/>
                </a:solidFill>
              </a:rPr>
              <a:t>yaoprapam@gmail.com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1E9183C-3D31-B5F6-8EB9-5654E77EA028}"/>
              </a:ext>
            </a:extLst>
          </p:cNvPr>
          <p:cNvSpPr txBox="1"/>
          <p:nvPr/>
        </p:nvSpPr>
        <p:spPr>
          <a:xfrm>
            <a:off x="4093698" y="3205813"/>
            <a:ext cx="20380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Ph.D. Student</a:t>
            </a:r>
            <a:endParaRPr lang="th-TH" sz="2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6D5349-4FA3-DBA2-A7C7-EE2DA2D6113D}"/>
              </a:ext>
            </a:extLst>
          </p:cNvPr>
          <p:cNvSpPr txBox="1"/>
          <p:nvPr/>
        </p:nvSpPr>
        <p:spPr>
          <a:xfrm>
            <a:off x="3816762" y="1040681"/>
            <a:ext cx="3788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+ </a:t>
            </a:r>
            <a:r>
              <a:rPr lang="en-US" sz="1600" b="1" dirty="0"/>
              <a:t>National Elephant Institute, Lampang </a:t>
            </a:r>
            <a:endParaRPr lang="th-TH" sz="2400" b="1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C8BA88A-82C2-23EC-B86E-3929CAC72AD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54453" y="3067834"/>
            <a:ext cx="425721" cy="521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230A07-3948-C6D5-07F1-561588E3015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50830" y="3496808"/>
            <a:ext cx="428582" cy="44899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9FD21CE-40E4-2CD9-9F83-D30858F523F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02291" y="3637943"/>
            <a:ext cx="379466" cy="471205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943E9A07-8F52-E3EB-0058-FBD81F1F9A75}"/>
              </a:ext>
            </a:extLst>
          </p:cNvPr>
          <p:cNvSpPr/>
          <p:nvPr/>
        </p:nvSpPr>
        <p:spPr>
          <a:xfrm>
            <a:off x="8550830" y="812153"/>
            <a:ext cx="3457068" cy="3153015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cv</a:t>
            </a:r>
            <a:endParaRPr lang="th-TH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2D38AC-23EE-B10E-37DC-1B12DD390A24}"/>
              </a:ext>
            </a:extLst>
          </p:cNvPr>
          <p:cNvSpPr txBox="1"/>
          <p:nvPr/>
        </p:nvSpPr>
        <p:spPr>
          <a:xfrm>
            <a:off x="215617" y="4579496"/>
            <a:ext cx="28866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Clinical Veterinarian</a:t>
            </a:r>
            <a:endParaRPr lang="th-TH" sz="26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6A099C-3EC9-2E0E-E5C6-6F6E1257DC7E}"/>
              </a:ext>
            </a:extLst>
          </p:cNvPr>
          <p:cNvSpPr txBox="1"/>
          <p:nvPr/>
        </p:nvSpPr>
        <p:spPr>
          <a:xfrm>
            <a:off x="4135408" y="4514146"/>
            <a:ext cx="3320853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 err="1">
                <a:solidFill>
                  <a:srgbClr val="3333CC"/>
                </a:solidFill>
              </a:rPr>
              <a:t>Sarisa</a:t>
            </a:r>
            <a:r>
              <a:rPr lang="en-US" sz="1400" dirty="0">
                <a:solidFill>
                  <a:srgbClr val="3333CC"/>
                </a:solidFill>
              </a:rPr>
              <a:t> </a:t>
            </a:r>
            <a:r>
              <a:rPr lang="en-US" sz="1400" dirty="0" err="1">
                <a:solidFill>
                  <a:srgbClr val="3333CC"/>
                </a:solidFill>
              </a:rPr>
              <a:t>Klinhom</a:t>
            </a:r>
            <a:r>
              <a:rPr lang="en-US" sz="1400" dirty="0">
                <a:solidFill>
                  <a:srgbClr val="3333CC"/>
                </a:solidFill>
              </a:rPr>
              <a:t>, D.V.M.,M.S. </a:t>
            </a:r>
          </a:p>
          <a:p>
            <a:pPr marL="0" indent="0" algn="ctr">
              <a:buNone/>
            </a:pPr>
            <a:r>
              <a:rPr lang="en-US" sz="1050" i="1" dirty="0">
                <a:solidFill>
                  <a:srgbClr val="3333CC"/>
                </a:solidFill>
              </a:rPr>
              <a:t>Elephant Ph.D. Student</a:t>
            </a:r>
            <a:r>
              <a:rPr lang="en-US" sz="1200" i="1" dirty="0">
                <a:solidFill>
                  <a:srgbClr val="3333CC"/>
                </a:solidFill>
              </a:rPr>
              <a:t>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444426F-4E48-544F-E72A-9F879A4AC7C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3790258" y="4518133"/>
            <a:ext cx="428821" cy="51458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96D3D22-FB17-4967-894B-CA25511B5235}"/>
              </a:ext>
            </a:extLst>
          </p:cNvPr>
          <p:cNvSpPr txBox="1"/>
          <p:nvPr/>
        </p:nvSpPr>
        <p:spPr>
          <a:xfrm>
            <a:off x="3812559" y="1344065"/>
            <a:ext cx="3788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+ </a:t>
            </a:r>
            <a:r>
              <a:rPr lang="en-US" sz="1600" b="1" dirty="0"/>
              <a:t>Department of National Park wildlife and Plant conservation </a:t>
            </a:r>
            <a:endParaRPr lang="th-TH" sz="2400" b="1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21359B8-B883-B5BA-E0CC-17C9CEB13F3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18876" y="5520697"/>
            <a:ext cx="1152720" cy="738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BD7A06-1909-AA7A-EFBB-1BBE29B2198C}"/>
              </a:ext>
            </a:extLst>
          </p:cNvPr>
          <p:cNvSpPr/>
          <p:nvPr/>
        </p:nvSpPr>
        <p:spPr>
          <a:xfrm>
            <a:off x="142276" y="809259"/>
            <a:ext cx="3320853" cy="362939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E88F27F-0177-AD0B-93DB-AD6789E8AA6E}"/>
              </a:ext>
            </a:extLst>
          </p:cNvPr>
          <p:cNvSpPr/>
          <p:nvPr/>
        </p:nvSpPr>
        <p:spPr>
          <a:xfrm>
            <a:off x="8563188" y="4431890"/>
            <a:ext cx="3457068" cy="92268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580C715-21E7-690B-C9BD-42A7A960001F}"/>
              </a:ext>
            </a:extLst>
          </p:cNvPr>
          <p:cNvSpPr/>
          <p:nvPr/>
        </p:nvSpPr>
        <p:spPr>
          <a:xfrm>
            <a:off x="3779126" y="3601606"/>
            <a:ext cx="3713388" cy="1430113"/>
          </a:xfrm>
          <a:prstGeom prst="rect">
            <a:avLst/>
          </a:prstGeom>
          <a:noFill/>
          <a:ln w="57150"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20AE99-644A-2A6A-4087-49055DA87F7D}"/>
              </a:ext>
            </a:extLst>
          </p:cNvPr>
          <p:cNvSpPr txBox="1"/>
          <p:nvPr/>
        </p:nvSpPr>
        <p:spPr>
          <a:xfrm>
            <a:off x="8586927" y="4042846"/>
            <a:ext cx="31859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Human / Environment</a:t>
            </a:r>
            <a:endParaRPr lang="th-TH" sz="2600" dirty="0"/>
          </a:p>
        </p:txBody>
      </p:sp>
    </p:spTree>
    <p:extLst>
      <p:ext uri="{BB962C8B-B14F-4D97-AF65-F5344CB8AC3E}">
        <p14:creationId xmlns:p14="http://schemas.microsoft.com/office/powerpoint/2010/main" val="146265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F174-E8F1-96EE-EDF1-13E11F02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40" y="192348"/>
            <a:ext cx="11590317" cy="834283"/>
          </a:xfrm>
        </p:spPr>
        <p:txBody>
          <a:bodyPr>
            <a:normAutofit/>
          </a:bodyPr>
          <a:lstStyle/>
          <a:p>
            <a:r>
              <a:rPr lang="en-US" sz="4000" dirty="0"/>
              <a:t>What knowledge gaps would you like to address?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4363A-2078-45A8-988C-596E1E348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86" y="1124134"/>
            <a:ext cx="10593026" cy="54420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</a:rPr>
              <a:t>2008</a:t>
            </a:r>
            <a:r>
              <a:rPr lang="en-US" altLang="zh-TW" sz="3200" dirty="0"/>
              <a:t> </a:t>
            </a: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</a:rPr>
              <a:t>Reproductive Biology</a:t>
            </a:r>
            <a:r>
              <a:rPr lang="en-US" altLang="zh-TW" sz="3200" dirty="0"/>
              <a:t>: </a:t>
            </a:r>
            <a:r>
              <a:rPr lang="en-US" altLang="zh-TW" sz="3200" dirty="0">
                <a:highlight>
                  <a:srgbClr val="C0C0C0"/>
                </a:highlight>
              </a:rPr>
              <a:t>Elephant </a:t>
            </a:r>
            <a:r>
              <a:rPr lang="en-US" altLang="zh-TW" sz="3200" dirty="0"/>
              <a:t>Breeding</a:t>
            </a:r>
          </a:p>
          <a:p>
            <a:pPr marL="0" indent="0">
              <a:buNone/>
            </a:pPr>
            <a:r>
              <a:rPr lang="en-US" altLang="zh-TW" sz="3200" dirty="0"/>
              <a:t>2009 </a:t>
            </a: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</a:rPr>
              <a:t>Reproduction</a:t>
            </a:r>
            <a:r>
              <a:rPr lang="en-US" altLang="zh-TW" sz="3200" dirty="0"/>
              <a:t>: Elephant Reproduction  </a:t>
            </a:r>
          </a:p>
          <a:p>
            <a:pPr marL="0" indent="0">
              <a:buNone/>
            </a:pPr>
            <a:r>
              <a:rPr lang="en-US" altLang="zh-TW" sz="3200" dirty="0"/>
              <a:t>2010 </a:t>
            </a:r>
            <a:r>
              <a:rPr lang="en-US" altLang="zh-TW" sz="3200" dirty="0">
                <a:solidFill>
                  <a:schemeClr val="accent4">
                    <a:lumMod val="50000"/>
                  </a:schemeClr>
                </a:solidFill>
              </a:rPr>
              <a:t>Genetics</a:t>
            </a:r>
            <a:r>
              <a:rPr lang="en-US" altLang="zh-TW" sz="3200" dirty="0"/>
              <a:t>: Elephant Population</a:t>
            </a:r>
          </a:p>
          <a:p>
            <a:pPr marL="0" indent="0">
              <a:buNone/>
            </a:pPr>
            <a:r>
              <a:rPr lang="en-US" sz="3200" dirty="0"/>
              <a:t>2</a:t>
            </a:r>
            <a:r>
              <a:rPr lang="en-US" altLang="zh-TW" sz="3200" dirty="0"/>
              <a:t>013</a:t>
            </a:r>
            <a:r>
              <a:rPr lang="zh-TW" altLang="en-US" sz="3200" dirty="0"/>
              <a:t>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Pathology</a:t>
            </a:r>
            <a:r>
              <a:rPr lang="en-US" sz="3200" dirty="0"/>
              <a:t>:</a:t>
            </a:r>
            <a:r>
              <a:rPr lang="zh-TW" altLang="en-US" sz="3200" dirty="0"/>
              <a:t> </a:t>
            </a:r>
            <a:r>
              <a:rPr lang="en-US" sz="3200" dirty="0"/>
              <a:t>Elephant Endotheliotropic Herpes Virus </a:t>
            </a:r>
          </a:p>
          <a:p>
            <a:pPr marL="0" indent="0">
              <a:buNone/>
            </a:pPr>
            <a:r>
              <a:rPr lang="en-US" sz="3200" dirty="0"/>
              <a:t>2</a:t>
            </a:r>
            <a:r>
              <a:rPr lang="en-US" altLang="zh-TW" sz="3200" dirty="0"/>
              <a:t>015 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Blood Transfusion</a:t>
            </a:r>
            <a:r>
              <a:rPr lang="en-US" altLang="zh-TW" sz="3200" dirty="0"/>
              <a:t>: Elephant Frozen Plasma 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2</a:t>
            </a:r>
            <a:r>
              <a:rPr lang="en-US" altLang="zh-TW" sz="3200" dirty="0"/>
              <a:t>016 </a:t>
            </a:r>
            <a:r>
              <a:rPr lang="en-US" altLang="zh-TW" sz="3200" dirty="0">
                <a:solidFill>
                  <a:srgbClr val="0070C0"/>
                </a:solidFill>
              </a:rPr>
              <a:t>Forensics</a:t>
            </a:r>
            <a:r>
              <a:rPr lang="en-US" altLang="zh-TW" sz="3200" dirty="0"/>
              <a:t>: Elephant Task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2</a:t>
            </a:r>
            <a:r>
              <a:rPr lang="en-US" altLang="zh-TW" sz="3200" dirty="0"/>
              <a:t>017 </a:t>
            </a: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Physical Therapy</a:t>
            </a:r>
            <a:r>
              <a:rPr lang="en-US" altLang="zh-TW" sz="3200" dirty="0"/>
              <a:t>: Elephant Biomechanics</a:t>
            </a:r>
            <a:r>
              <a:rPr lang="en-US" sz="3200" dirty="0"/>
              <a:t>                                                                </a:t>
            </a:r>
          </a:p>
          <a:p>
            <a:pPr marL="0" indent="0">
              <a:buNone/>
            </a:pPr>
            <a:r>
              <a:rPr lang="en-US" sz="3200" dirty="0"/>
              <a:t>2</a:t>
            </a:r>
            <a:r>
              <a:rPr lang="en-US" altLang="zh-TW" sz="3200" dirty="0"/>
              <a:t>019 </a:t>
            </a: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</a:rPr>
              <a:t>Endocrinology Lab</a:t>
            </a:r>
            <a:r>
              <a:rPr lang="en-US" altLang="zh-TW" sz="3200" dirty="0"/>
              <a:t>: Elephant </a:t>
            </a:r>
            <a:r>
              <a:rPr lang="en-US" altLang="zh-TW" sz="3200" dirty="0">
                <a:highlight>
                  <a:srgbClr val="00FF00"/>
                </a:highlight>
              </a:rPr>
              <a:t>Welfare</a:t>
            </a:r>
            <a:r>
              <a:rPr lang="en-US" altLang="zh-TW" sz="3200" dirty="0"/>
              <a:t> Management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2020-2022  </a:t>
            </a:r>
            <a:r>
              <a:rPr lang="en-US" sz="3200" dirty="0">
                <a:solidFill>
                  <a:srgbClr val="FF0000"/>
                </a:solidFill>
              </a:rPr>
              <a:t>COVID-19</a:t>
            </a:r>
            <a:r>
              <a:rPr lang="en-US" sz="3200" dirty="0"/>
              <a:t> </a:t>
            </a:r>
            <a:r>
              <a:rPr lang="en-US" sz="3200" strike="sngStrike" dirty="0"/>
              <a:t>Elephant Tourism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</a:rPr>
              <a:t>023</a:t>
            </a:r>
            <a:r>
              <a:rPr lang="en-US" altLang="zh-TW" sz="3200" dirty="0"/>
              <a:t> </a:t>
            </a:r>
            <a:r>
              <a:rPr lang="en-US" altLang="zh-TW" sz="3200" b="1" dirty="0">
                <a:solidFill>
                  <a:srgbClr val="FF0000"/>
                </a:solidFill>
              </a:rPr>
              <a:t>One Health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</a:rPr>
              <a:t>– Animal / Plant / Environment /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Human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825110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7C3A598-4BE6-E295-B56E-CA2D39F08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39" y="3381035"/>
            <a:ext cx="6490810" cy="3375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9A53E7-9173-6AD6-053C-67A91BE24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466" y="3409149"/>
            <a:ext cx="5072005" cy="3178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26190-116D-0A2F-B556-8931CEB1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2" y="-25051"/>
            <a:ext cx="11912252" cy="1164922"/>
          </a:xfrm>
        </p:spPr>
        <p:txBody>
          <a:bodyPr>
            <a:noAutofit/>
          </a:bodyPr>
          <a:lstStyle/>
          <a:p>
            <a:r>
              <a:rPr lang="en-US" sz="3600" dirty="0"/>
              <a:t> Elephant camp model: Welfare and one health approach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C1413-51A8-5597-9B3E-7A21E2B9E151}"/>
              </a:ext>
            </a:extLst>
          </p:cNvPr>
          <p:cNvSpPr txBox="1"/>
          <p:nvPr/>
        </p:nvSpPr>
        <p:spPr>
          <a:xfrm>
            <a:off x="3748735" y="1665125"/>
            <a:ext cx="1656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Elephant genetics</a:t>
            </a:r>
            <a:endParaRPr lang="th-TH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198DE-74CC-21F3-DD07-EB7EF865BDEC}"/>
              </a:ext>
            </a:extLst>
          </p:cNvPr>
          <p:cNvSpPr txBox="1"/>
          <p:nvPr/>
        </p:nvSpPr>
        <p:spPr>
          <a:xfrm>
            <a:off x="2253799" y="1429139"/>
            <a:ext cx="2533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Elephant breeding management</a:t>
            </a:r>
            <a:endParaRPr lang="th-TH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47AB3-D56D-65E7-DF40-DAB94A78B4A0}"/>
              </a:ext>
            </a:extLst>
          </p:cNvPr>
          <p:cNvSpPr txBox="1"/>
          <p:nvPr/>
        </p:nvSpPr>
        <p:spPr>
          <a:xfrm>
            <a:off x="7423326" y="954283"/>
            <a:ext cx="336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Elephant healthcare management</a:t>
            </a:r>
            <a:endParaRPr lang="th-T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F10C8-C255-E19C-E6E0-C296F0C9D83B}"/>
              </a:ext>
            </a:extLst>
          </p:cNvPr>
          <p:cNvSpPr txBox="1"/>
          <p:nvPr/>
        </p:nvSpPr>
        <p:spPr>
          <a:xfrm>
            <a:off x="3197391" y="2742752"/>
            <a:ext cx="241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Elephant in Thai culture</a:t>
            </a:r>
            <a:endParaRPr lang="th-T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65F27-7779-C594-21FC-BBD21C086774}"/>
              </a:ext>
            </a:extLst>
          </p:cNvPr>
          <p:cNvSpPr txBox="1"/>
          <p:nvPr/>
        </p:nvSpPr>
        <p:spPr>
          <a:xfrm>
            <a:off x="163412" y="2305343"/>
            <a:ext cx="2054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fresh-frozen plasma</a:t>
            </a:r>
            <a:endParaRPr lang="th-T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6FC45-57E3-BD8E-C22A-DBDF821E3D1F}"/>
              </a:ext>
            </a:extLst>
          </p:cNvPr>
          <p:cNvSpPr txBox="1"/>
          <p:nvPr/>
        </p:nvSpPr>
        <p:spPr>
          <a:xfrm>
            <a:off x="7423326" y="1211659"/>
            <a:ext cx="4139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(Elephant tourism potentialities and knowledge enhancement for elephant tourist staffs)</a:t>
            </a:r>
            <a:endParaRPr lang="th-TH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962F95-AAAC-0601-A754-126D0E0C27DB}"/>
              </a:ext>
            </a:extLst>
          </p:cNvPr>
          <p:cNvSpPr txBox="1"/>
          <p:nvPr/>
        </p:nvSpPr>
        <p:spPr>
          <a:xfrm>
            <a:off x="6213501" y="997644"/>
            <a:ext cx="11416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TRAINING</a:t>
            </a:r>
            <a:endParaRPr lang="th-TH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636AF-BAC3-7BE8-A70D-C40B067F9401}"/>
              </a:ext>
            </a:extLst>
          </p:cNvPr>
          <p:cNvSpPr txBox="1"/>
          <p:nvPr/>
        </p:nvSpPr>
        <p:spPr>
          <a:xfrm>
            <a:off x="6618178" y="1736916"/>
            <a:ext cx="5444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https://www.asianelephantresearch.com/research/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BD218-B182-93CD-682D-A38B4DF43AB4}"/>
              </a:ext>
            </a:extLst>
          </p:cNvPr>
          <p:cNvSpPr txBox="1"/>
          <p:nvPr/>
        </p:nvSpPr>
        <p:spPr>
          <a:xfrm>
            <a:off x="2253799" y="2373420"/>
            <a:ext cx="21288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ELEPHANT WELFARE</a:t>
            </a:r>
            <a:endParaRPr lang="th-TH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2A7B4F-7B28-ED33-D7AE-3F00FAD628E9}"/>
              </a:ext>
            </a:extLst>
          </p:cNvPr>
          <p:cNvSpPr txBox="1"/>
          <p:nvPr/>
        </p:nvSpPr>
        <p:spPr>
          <a:xfrm>
            <a:off x="129436" y="1026993"/>
            <a:ext cx="196989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ELEPHANT HEALTH</a:t>
            </a:r>
            <a:endParaRPr lang="th-TH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FD70E-1B6D-1363-2D82-510C64F9FE73}"/>
              </a:ext>
            </a:extLst>
          </p:cNvPr>
          <p:cNvSpPr txBox="1"/>
          <p:nvPr/>
        </p:nvSpPr>
        <p:spPr>
          <a:xfrm>
            <a:off x="212471" y="1955702"/>
            <a:ext cx="3670557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Elephant Endotheliotropic Herpes Virus (EEHV)</a:t>
            </a:r>
            <a:endParaRPr lang="th-TH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F6718-D7C6-10B5-BB4E-B356BCC057FA}"/>
              </a:ext>
            </a:extLst>
          </p:cNvPr>
          <p:cNvSpPr txBox="1"/>
          <p:nvPr/>
        </p:nvSpPr>
        <p:spPr>
          <a:xfrm>
            <a:off x="2191385" y="1057771"/>
            <a:ext cx="3213637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Elephant reproduction and genetics</a:t>
            </a:r>
            <a:endParaRPr lang="th-TH" sz="1600" b="1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1DF4AE-5C64-6708-B9D0-96C6D4134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7" r="13338" b="15788"/>
          <a:stretch/>
        </p:blipFill>
        <p:spPr>
          <a:xfrm>
            <a:off x="261529" y="2674675"/>
            <a:ext cx="978158" cy="638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2A8B05-407D-B8EC-AC07-0E6247296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687" y="2646140"/>
            <a:ext cx="881429" cy="645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FF4C5-703E-0DC5-1A67-CA16C4291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76" y="3432132"/>
            <a:ext cx="6278810" cy="3218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85C281-B1A9-5496-EC7D-6F4C499CC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2989" y="4555740"/>
            <a:ext cx="4257221" cy="21644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8A7D19-AE0B-F188-BB5B-4EB52433D545}"/>
              </a:ext>
            </a:extLst>
          </p:cNvPr>
          <p:cNvSpPr txBox="1"/>
          <p:nvPr/>
        </p:nvSpPr>
        <p:spPr>
          <a:xfrm>
            <a:off x="7846093" y="2656090"/>
            <a:ext cx="329417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DISEASE CONTROL/PREVENTION</a:t>
            </a:r>
            <a:endParaRPr lang="th-TH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B0E6C3-9EFF-FBF7-9A0A-2585432A3D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9294" y="3214305"/>
            <a:ext cx="5076733" cy="3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84304"/>
          </a:xfrm>
        </p:spPr>
        <p:txBody>
          <a:bodyPr/>
          <a:lstStyle/>
          <a:p>
            <a:r>
              <a:rPr lang="en-US" dirty="0"/>
              <a:t>How would I like to improve my activities?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1216526"/>
            <a:ext cx="11735044" cy="2033867"/>
          </a:xfrm>
        </p:spPr>
        <p:txBody>
          <a:bodyPr/>
          <a:lstStyle/>
          <a:p>
            <a:r>
              <a:rPr lang="en-US" dirty="0"/>
              <a:t>Types of research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3333CC"/>
                </a:solidFill>
              </a:rPr>
              <a:t>Clinical Research - Publication</a:t>
            </a:r>
          </a:p>
          <a:p>
            <a:r>
              <a:rPr lang="en-US" dirty="0"/>
              <a:t>What research questions do you want to address?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3333CC"/>
                </a:solidFill>
              </a:rPr>
              <a:t>Rabies Status , Risk Assessment and Management of Exotic and Wild animals in Chiang Mai </a:t>
            </a:r>
          </a:p>
        </p:txBody>
      </p:sp>
      <p:pic>
        <p:nvPicPr>
          <p:cNvPr id="7" name="Picture 6" descr="A picture containing mammal, tail, snout&#10;&#10;Description automatically generated">
            <a:extLst>
              <a:ext uri="{FF2B5EF4-FFF2-40B4-BE49-F238E27FC236}">
                <a16:creationId xmlns:a16="http://schemas.microsoft.com/office/drawing/2014/main" id="{F8F947E2-E1F1-08AB-A8FA-C4F0C6FB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305" y="4639355"/>
            <a:ext cx="2974695" cy="22310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70FAFB-2A7F-B26D-A0AE-FE52899B3D61}"/>
              </a:ext>
            </a:extLst>
          </p:cNvPr>
          <p:cNvSpPr txBox="1"/>
          <p:nvPr/>
        </p:nvSpPr>
        <p:spPr>
          <a:xfrm>
            <a:off x="9884049" y="6394066"/>
            <a:ext cx="2117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Dead Wild squirrel</a:t>
            </a:r>
            <a:endParaRPr lang="th-TH" sz="2000" dirty="0"/>
          </a:p>
        </p:txBody>
      </p:sp>
      <p:pic>
        <p:nvPicPr>
          <p:cNvPr id="2050" name="Picture 2" descr="ประกาศเขตโรคระบาดชั่วคราว พิษสุนัขบ้า ที่ 'บางกระสอ' นนทบุรี">
            <a:extLst>
              <a:ext uri="{FF2B5EF4-FFF2-40B4-BE49-F238E27FC236}">
                <a16:creationId xmlns:a16="http://schemas.microsoft.com/office/drawing/2014/main" id="{E52EA2DA-DC9E-C33C-D77F-8E6D884D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3912454"/>
            <a:ext cx="3637800" cy="20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8561E-D98A-C66A-B9E8-CC05C7857DED}"/>
              </a:ext>
            </a:extLst>
          </p:cNvPr>
          <p:cNvSpPr txBox="1"/>
          <p:nvPr/>
        </p:nvSpPr>
        <p:spPr>
          <a:xfrm>
            <a:off x="1129236" y="5678542"/>
            <a:ext cx="2141804" cy="2241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5F6960-6045-7B85-097E-E0575B9EDC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48"/>
          <a:stretch/>
        </p:blipFill>
        <p:spPr>
          <a:xfrm>
            <a:off x="4350237" y="3673228"/>
            <a:ext cx="3714366" cy="2707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8AA8D5-916A-D295-FB5D-0267603BC65F}"/>
              </a:ext>
            </a:extLst>
          </p:cNvPr>
          <p:cNvSpPr txBox="1"/>
          <p:nvPr/>
        </p:nvSpPr>
        <p:spPr>
          <a:xfrm>
            <a:off x="6337764" y="6455621"/>
            <a:ext cx="1677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Piyaphanee</a:t>
            </a:r>
            <a:r>
              <a:rPr lang="en-US" sz="1200" dirty="0"/>
              <a:t> et al., 2012 </a:t>
            </a:r>
            <a:endParaRPr lang="th-TH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83A8C-51C4-9836-C750-E23D9B7DAA51}"/>
              </a:ext>
            </a:extLst>
          </p:cNvPr>
          <p:cNvSpPr txBox="1"/>
          <p:nvPr/>
        </p:nvSpPr>
        <p:spPr>
          <a:xfrm>
            <a:off x="701321" y="6003057"/>
            <a:ext cx="3180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Rabies Risk Communication </a:t>
            </a:r>
            <a:endParaRPr lang="th-TH" sz="2000" b="1" dirty="0"/>
          </a:p>
        </p:txBody>
      </p:sp>
      <p:pic>
        <p:nvPicPr>
          <p:cNvPr id="15" name="Picture 14" descr="A monkey holding a baby&#10;&#10;Description automatically generated with medium confidence">
            <a:extLst>
              <a:ext uri="{FF2B5EF4-FFF2-40B4-BE49-F238E27FC236}">
                <a16:creationId xmlns:a16="http://schemas.microsoft.com/office/drawing/2014/main" id="{D0D8ECE5-F28E-658C-A462-56832DFC8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47" y="3729029"/>
            <a:ext cx="1648136" cy="1637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12DCFF-856E-C219-C73C-CC6202F9D8D8}"/>
              </a:ext>
            </a:extLst>
          </p:cNvPr>
          <p:cNvSpPr txBox="1"/>
          <p:nvPr/>
        </p:nvSpPr>
        <p:spPr>
          <a:xfrm>
            <a:off x="8328904" y="5287761"/>
            <a:ext cx="1982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Captive Macaque</a:t>
            </a:r>
            <a:endParaRPr lang="th-TH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892E8A-7C6C-3202-6866-8703AC4B1CBB}"/>
              </a:ext>
            </a:extLst>
          </p:cNvPr>
          <p:cNvSpPr/>
          <p:nvPr/>
        </p:nvSpPr>
        <p:spPr>
          <a:xfrm>
            <a:off x="4350237" y="5070764"/>
            <a:ext cx="3664653" cy="216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273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25C8650-009D-36C7-6458-1DF07ADF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143" y="71791"/>
            <a:ext cx="4451129" cy="38576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BFEEC35-C734-9B51-805E-A3E79FD4C94C}"/>
              </a:ext>
            </a:extLst>
          </p:cNvPr>
          <p:cNvSpPr txBox="1"/>
          <p:nvPr/>
        </p:nvSpPr>
        <p:spPr>
          <a:xfrm>
            <a:off x="3802740" y="5897808"/>
            <a:ext cx="74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Goral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8472D8-3D50-1BD6-3140-0C71F26003AC}"/>
              </a:ext>
            </a:extLst>
          </p:cNvPr>
          <p:cNvSpPr txBox="1"/>
          <p:nvPr/>
        </p:nvSpPr>
        <p:spPr>
          <a:xfrm>
            <a:off x="4413793" y="5896111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?</a:t>
            </a:r>
            <a:endParaRPr lang="en-US" i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22CE6F2-D277-8A99-A27D-401657AE5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80747" y="5028599"/>
            <a:ext cx="1072776" cy="9439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593DA1-B0B1-6642-9C58-6B8446BB4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843" y="5786344"/>
            <a:ext cx="1044281" cy="9194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4FC006-F61C-F127-6DD7-9CA1A0EA8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227" y="5201478"/>
            <a:ext cx="618411" cy="1513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590C5-2649-0734-78BE-7F0449AA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452" y="-12071"/>
            <a:ext cx="3199410" cy="1325563"/>
          </a:xfrm>
        </p:spPr>
        <p:txBody>
          <a:bodyPr/>
          <a:lstStyle/>
          <a:p>
            <a:r>
              <a:rPr lang="en-US" dirty="0"/>
              <a:t>One Health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C04BE46-F702-24BB-ED75-E0A353B69E45}"/>
              </a:ext>
            </a:extLst>
          </p:cNvPr>
          <p:cNvSpPr/>
          <p:nvPr/>
        </p:nvSpPr>
        <p:spPr>
          <a:xfrm>
            <a:off x="4691743" y="1360910"/>
            <a:ext cx="2790702" cy="2743200"/>
          </a:xfrm>
          <a:prstGeom prst="ellipse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32028B-58C7-AB1D-8CFC-F12EBE566812}"/>
              </a:ext>
            </a:extLst>
          </p:cNvPr>
          <p:cNvSpPr/>
          <p:nvPr/>
        </p:nvSpPr>
        <p:spPr>
          <a:xfrm>
            <a:off x="4754261" y="3451517"/>
            <a:ext cx="2790702" cy="2743200"/>
          </a:xfrm>
          <a:prstGeom prst="ellipse">
            <a:avLst/>
          </a:prstGeom>
          <a:solidFill>
            <a:schemeClr val="accent6">
              <a:lumMod val="40000"/>
              <a:lumOff val="6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08F50-1A71-C45E-E78C-59F00FC40012}"/>
              </a:ext>
            </a:extLst>
          </p:cNvPr>
          <p:cNvSpPr/>
          <p:nvPr/>
        </p:nvSpPr>
        <p:spPr>
          <a:xfrm>
            <a:off x="3694763" y="2369085"/>
            <a:ext cx="2790702" cy="2743200"/>
          </a:xfrm>
          <a:prstGeom prst="ellipse">
            <a:avLst/>
          </a:prstGeom>
          <a:solidFill>
            <a:schemeClr val="accent3">
              <a:lumMod val="40000"/>
              <a:lumOff val="6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6152E8-722D-A609-64D8-5F2D804C9638}"/>
              </a:ext>
            </a:extLst>
          </p:cNvPr>
          <p:cNvSpPr/>
          <p:nvPr/>
        </p:nvSpPr>
        <p:spPr>
          <a:xfrm>
            <a:off x="5895612" y="2372325"/>
            <a:ext cx="2790702" cy="2743200"/>
          </a:xfrm>
          <a:prstGeom prst="ellipse">
            <a:avLst/>
          </a:prstGeom>
          <a:solidFill>
            <a:srgbClr val="CC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B218B-FE34-4A32-B630-F4D86DC870ED}"/>
              </a:ext>
            </a:extLst>
          </p:cNvPr>
          <p:cNvSpPr txBox="1"/>
          <p:nvPr/>
        </p:nvSpPr>
        <p:spPr>
          <a:xfrm>
            <a:off x="5684116" y="1919429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Chiang Mai </a:t>
            </a:r>
            <a:endParaRPr lang="th-T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55E43-5219-AF89-34F4-F1AD9404C9AB}"/>
              </a:ext>
            </a:extLst>
          </p:cNvPr>
          <p:cNvSpPr txBox="1"/>
          <p:nvPr/>
        </p:nvSpPr>
        <p:spPr>
          <a:xfrm>
            <a:off x="7409996" y="365236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CMU </a:t>
            </a:r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B6967E-822D-E093-5717-9FFEE6E416B8}"/>
              </a:ext>
            </a:extLst>
          </p:cNvPr>
          <p:cNvSpPr txBox="1"/>
          <p:nvPr/>
        </p:nvSpPr>
        <p:spPr>
          <a:xfrm>
            <a:off x="4001438" y="390001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Animal </a:t>
            </a:r>
            <a:endParaRPr lang="th-T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F6188-B3CD-EED7-D81D-8EB0610710A8}"/>
              </a:ext>
            </a:extLst>
          </p:cNvPr>
          <p:cNvSpPr txBox="1"/>
          <p:nvPr/>
        </p:nvSpPr>
        <p:spPr>
          <a:xfrm>
            <a:off x="5761150" y="5183302"/>
            <a:ext cx="7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Plant </a:t>
            </a:r>
            <a:endParaRPr lang="th-TH" dirty="0"/>
          </a:p>
        </p:txBody>
      </p:sp>
      <p:pic>
        <p:nvPicPr>
          <p:cNvPr id="3" name="Picture 2" descr="A monkey holding a baby&#10;&#10;Description automatically generated with medium confidence">
            <a:extLst>
              <a:ext uri="{FF2B5EF4-FFF2-40B4-BE49-F238E27FC236}">
                <a16:creationId xmlns:a16="http://schemas.microsoft.com/office/drawing/2014/main" id="{9509D602-CCFD-7A6E-5395-5466208CE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7" y="4525154"/>
            <a:ext cx="677737" cy="6734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B432C5-BEEC-8971-0BB0-54E2AD0A3BCC}"/>
              </a:ext>
            </a:extLst>
          </p:cNvPr>
          <p:cNvSpPr txBox="1"/>
          <p:nvPr/>
        </p:nvSpPr>
        <p:spPr>
          <a:xfrm>
            <a:off x="152881" y="5112079"/>
            <a:ext cx="152445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JE in Macaque</a:t>
            </a:r>
          </a:p>
        </p:txBody>
      </p:sp>
      <p:pic>
        <p:nvPicPr>
          <p:cNvPr id="14" name="Picture 13" descr="A baby elephant with large ears&#10;&#10;Description automatically generated with low confidence">
            <a:extLst>
              <a:ext uri="{FF2B5EF4-FFF2-40B4-BE49-F238E27FC236}">
                <a16:creationId xmlns:a16="http://schemas.microsoft.com/office/drawing/2014/main" id="{5B9ADE06-89DC-BC39-2B9D-F94E72306C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5" y="5929763"/>
            <a:ext cx="1321475" cy="881156"/>
          </a:xfrm>
          <a:prstGeom prst="rect">
            <a:avLst/>
          </a:prstGeom>
        </p:spPr>
      </p:pic>
      <p:pic>
        <p:nvPicPr>
          <p:cNvPr id="16" name="Picture 15" descr="A picture containing fish, koi, marine biology, fin&#10;&#10;Description automatically generated">
            <a:extLst>
              <a:ext uri="{FF2B5EF4-FFF2-40B4-BE49-F238E27FC236}">
                <a16:creationId xmlns:a16="http://schemas.microsoft.com/office/drawing/2014/main" id="{921B349A-37CD-379F-5913-22933F980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79" y="5934353"/>
            <a:ext cx="1322056" cy="8811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D431E3-7E29-7D3D-68C2-B6880EB4FDE3}"/>
              </a:ext>
            </a:extLst>
          </p:cNvPr>
          <p:cNvSpPr txBox="1"/>
          <p:nvPr/>
        </p:nvSpPr>
        <p:spPr>
          <a:xfrm>
            <a:off x="2757445" y="6317936"/>
            <a:ext cx="140166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Herpes in Koi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56E93-7F16-8CD9-DB94-E3C785DC5A77}"/>
              </a:ext>
            </a:extLst>
          </p:cNvPr>
          <p:cNvSpPr txBox="1"/>
          <p:nvPr/>
        </p:nvSpPr>
        <p:spPr>
          <a:xfrm>
            <a:off x="124710" y="5589117"/>
            <a:ext cx="193931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Herpes in Elephant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2281FB-F46B-8C28-65B8-DF0BA76FA3D0}"/>
              </a:ext>
            </a:extLst>
          </p:cNvPr>
          <p:cNvSpPr txBox="1"/>
          <p:nvPr/>
        </p:nvSpPr>
        <p:spPr>
          <a:xfrm>
            <a:off x="128918" y="5993235"/>
            <a:ext cx="42191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TB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F38F7-12B6-A660-CBBD-36B917EF17A5}"/>
              </a:ext>
            </a:extLst>
          </p:cNvPr>
          <p:cNvSpPr txBox="1"/>
          <p:nvPr/>
        </p:nvSpPr>
        <p:spPr>
          <a:xfrm>
            <a:off x="3037786" y="4305792"/>
            <a:ext cx="29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/>
              <a:t>?</a:t>
            </a:r>
            <a:endParaRPr lang="en-US" i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A86BB6-69F6-853E-D6F7-85284D103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361043" y="4020239"/>
            <a:ext cx="673479" cy="6555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FB8DB65-AF41-8ABA-209E-C08228329792}"/>
              </a:ext>
            </a:extLst>
          </p:cNvPr>
          <p:cNvSpPr txBox="1"/>
          <p:nvPr/>
        </p:nvSpPr>
        <p:spPr>
          <a:xfrm>
            <a:off x="2241979" y="4623992"/>
            <a:ext cx="130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Wild rodent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472891-E1ED-604D-1ECB-97A9BD40E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231" t="7040"/>
          <a:stretch/>
        </p:blipFill>
        <p:spPr>
          <a:xfrm>
            <a:off x="210344" y="359213"/>
            <a:ext cx="3906791" cy="33020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C68E74-844B-0316-F0BE-68DC205114FD}"/>
              </a:ext>
            </a:extLst>
          </p:cNvPr>
          <p:cNvSpPr txBox="1"/>
          <p:nvPr/>
        </p:nvSpPr>
        <p:spPr>
          <a:xfrm>
            <a:off x="307955" y="466044"/>
            <a:ext cx="130093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/>
              <a:t>Logistic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9BB59D-619F-C569-1136-39FC08BDAD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28" y="66787"/>
            <a:ext cx="10387206" cy="67187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1B0F72-BB7E-E005-9EBC-7669691863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4216" y="3513278"/>
            <a:ext cx="3923922" cy="327227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32F6CA3-41D4-ABC5-CC1D-119076A19495}"/>
              </a:ext>
            </a:extLst>
          </p:cNvPr>
          <p:cNvSpPr txBox="1"/>
          <p:nvPr/>
        </p:nvSpPr>
        <p:spPr>
          <a:xfrm>
            <a:off x="1112759" y="4656639"/>
            <a:ext cx="56457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Pigs</a:t>
            </a:r>
          </a:p>
        </p:txBody>
      </p:sp>
    </p:spTree>
    <p:extLst>
      <p:ext uri="{BB962C8B-B14F-4D97-AF65-F5344CB8AC3E}">
        <p14:creationId xmlns:p14="http://schemas.microsoft.com/office/powerpoint/2010/main" val="187547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02363F9-CCA4-8A90-A7DC-4CB546E4C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16" y="317067"/>
            <a:ext cx="4181475" cy="4438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93C8B5-7FBD-155B-9FB6-31A36793B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740" y="2906724"/>
            <a:ext cx="1693455" cy="1229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8EB28-0FCD-7355-EF4F-E6EBFD1B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257" y="196852"/>
            <a:ext cx="4467663" cy="61023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Question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CD14D7-8D8A-90FA-0062-CDA91589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7639"/>
          <a:stretch/>
        </p:blipFill>
        <p:spPr>
          <a:xfrm>
            <a:off x="10091578" y="2811459"/>
            <a:ext cx="1640766" cy="100194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74A87-8C0B-C8BF-81C7-C42B2DF39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424" y="317105"/>
            <a:ext cx="1756424" cy="1052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A709D5-EC3B-50DE-D9B3-C334E1749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1054" y="4283355"/>
            <a:ext cx="2742417" cy="2037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A04F23-363B-D2BF-8817-E03A6317B7D3}"/>
              </a:ext>
            </a:extLst>
          </p:cNvPr>
          <p:cNvSpPr txBox="1"/>
          <p:nvPr/>
        </p:nvSpPr>
        <p:spPr>
          <a:xfrm>
            <a:off x="8968654" y="6411158"/>
            <a:ext cx="3088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Direct fluorescent antibody</a:t>
            </a:r>
            <a:endParaRPr lang="th-TH" sz="2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73B41D-2FFB-5B95-DFF7-BB7F565381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27" y="4314729"/>
            <a:ext cx="2489837" cy="1807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186E22-B15A-1531-07DA-072464F6B928}"/>
              </a:ext>
            </a:extLst>
          </p:cNvPr>
          <p:cNvSpPr txBox="1"/>
          <p:nvPr/>
        </p:nvSpPr>
        <p:spPr>
          <a:xfrm>
            <a:off x="262956" y="6138883"/>
            <a:ext cx="7660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</a:rPr>
              <a:t>rapid simple techniques for collection of brain samples (brainstem with medulla oblongata) in animals (dog) via the occipital foramen in field settings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5A660D-95D6-DDAC-812B-C3A95E9AA42B}"/>
              </a:ext>
            </a:extLst>
          </p:cNvPr>
          <p:cNvSpPr txBox="1"/>
          <p:nvPr/>
        </p:nvSpPr>
        <p:spPr>
          <a:xfrm>
            <a:off x="7718681" y="6442835"/>
            <a:ext cx="1289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Mauti</a:t>
            </a:r>
            <a:r>
              <a:rPr lang="en-US" sz="1200" dirty="0"/>
              <a:t> et al., 2020</a:t>
            </a:r>
            <a:endParaRPr lang="th-TH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06168D-D91D-C928-37E3-EC2D8489C2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8364" y="4278551"/>
            <a:ext cx="2767227" cy="1806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808E44-94B7-650B-3D97-CF1D03184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1465" y="2774521"/>
            <a:ext cx="1671246" cy="1089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83441D-666F-40DB-EAB9-7B1CB24FA2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5773" y="314702"/>
            <a:ext cx="1531811" cy="10868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52A913-7A7B-2E96-5FA3-385804B6602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31"/>
          <a:stretch/>
        </p:blipFill>
        <p:spPr>
          <a:xfrm>
            <a:off x="6088930" y="1917048"/>
            <a:ext cx="1888129" cy="13426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205329-DCA6-1037-6D69-72A1F631C9A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9408"/>
          <a:stretch/>
        </p:blipFill>
        <p:spPr>
          <a:xfrm rot="16200000">
            <a:off x="5040630" y="871914"/>
            <a:ext cx="1205874" cy="16957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F6EE2D-B15C-D74C-73D4-A51B7CF3E9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0333" y="4267229"/>
            <a:ext cx="3247073" cy="9553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7A83C0-BA26-C141-8F66-63D91FA317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7405" y="1514562"/>
            <a:ext cx="3384939" cy="11161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A3FD0A-E9B2-87F9-0EC7-44357F0FBD9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3702" b="5033"/>
          <a:stretch/>
        </p:blipFill>
        <p:spPr>
          <a:xfrm>
            <a:off x="185355" y="1719810"/>
            <a:ext cx="2692444" cy="194210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36DF5C2-151C-04B7-A571-105AE85482AB}"/>
              </a:ext>
            </a:extLst>
          </p:cNvPr>
          <p:cNvSpPr txBox="1"/>
          <p:nvPr/>
        </p:nvSpPr>
        <p:spPr>
          <a:xfrm>
            <a:off x="185356" y="3661915"/>
            <a:ext cx="269244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Airport of Thailand</a:t>
            </a:r>
          </a:p>
          <a:p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C9 Hotel work market Research </a:t>
            </a:r>
            <a:endParaRPr lang="th-TH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244BBFA-C706-E07E-064B-CB25DB260F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8158" y="5276624"/>
            <a:ext cx="1295692" cy="11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42035-D2BB-76EB-5531-373C838EB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8429" y="1066623"/>
            <a:ext cx="4077364" cy="5298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A2EB20-FDC0-8C6D-C934-496504F9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4" y="41467"/>
            <a:ext cx="11531600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What is the most important question you would like to address in one health research proposal?</a:t>
            </a:r>
            <a:endParaRPr lang="th-TH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60DE-0FF8-3EF9-1EF2-98A96BF4F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43" y="1617948"/>
            <a:ext cx="9377742" cy="4762917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>
                <a:solidFill>
                  <a:srgbClr val="00B0F0"/>
                </a:solidFill>
              </a:rPr>
              <a:t>Migrant worker</a:t>
            </a:r>
            <a:r>
              <a:rPr lang="en-US" sz="3500" dirty="0"/>
              <a:t> + Tourism</a:t>
            </a:r>
          </a:p>
          <a:p>
            <a:r>
              <a:rPr lang="en-US" sz="3500" dirty="0">
                <a:solidFill>
                  <a:srgbClr val="00B0F0"/>
                </a:solidFill>
              </a:rPr>
              <a:t>International Resident </a:t>
            </a:r>
            <a:r>
              <a:rPr lang="en-US" sz="3500" dirty="0"/>
              <a:t>+ Children                              </a:t>
            </a:r>
          </a:p>
          <a:p>
            <a:r>
              <a:rPr lang="en-US" sz="3500" dirty="0">
                <a:solidFill>
                  <a:srgbClr val="00B0F0"/>
                </a:solidFill>
              </a:rPr>
              <a:t>Exotic pet owner +</a:t>
            </a:r>
            <a:r>
              <a:rPr lang="en-US" sz="3500" dirty="0"/>
              <a:t> Zoonotic Risk Behavior </a:t>
            </a:r>
          </a:p>
          <a:p>
            <a:r>
              <a:rPr lang="en-US" sz="3500" dirty="0">
                <a:solidFill>
                  <a:srgbClr val="00B0F0"/>
                </a:solidFill>
              </a:rPr>
              <a:t>Pathogens</a:t>
            </a:r>
            <a:r>
              <a:rPr lang="en-US" sz="3500" dirty="0"/>
              <a:t> + Risk Behavior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Disease Prevention / Transmission  -&gt; Innovation?</a:t>
            </a:r>
          </a:p>
          <a:p>
            <a:r>
              <a:rPr lang="en-US" dirty="0"/>
              <a:t>Direct contact, Lick? Bite? -&gt;  Biosafety / Disease Vaccination </a:t>
            </a:r>
          </a:p>
          <a:p>
            <a:r>
              <a:rPr lang="en-US" dirty="0"/>
              <a:t>Fecal-Oral Route                  -&gt;  Food Safety / Food Hygiene </a:t>
            </a:r>
          </a:p>
          <a:p>
            <a:r>
              <a:rPr lang="en-US" dirty="0"/>
              <a:t>Airborne                               -&gt;  Mask / Air Purifier</a:t>
            </a:r>
          </a:p>
          <a:p>
            <a:r>
              <a:rPr lang="en-US" dirty="0"/>
              <a:t>Vectors Born                        -&gt;  Insect Control  </a:t>
            </a:r>
          </a:p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A6480-94DC-DF40-7F03-896E5CC5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05" y="2072534"/>
            <a:ext cx="490622" cy="334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053C3-BE63-F5BB-85C8-60E3848FD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691" y="2070504"/>
            <a:ext cx="501944" cy="334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AFF2C-D2E4-DAAD-EE73-D442CDE60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986" y="2070504"/>
            <a:ext cx="588867" cy="358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EC5116-6045-A9A2-BF0A-8BA6B27D5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879" y="2059021"/>
            <a:ext cx="490623" cy="3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72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1284</Words>
  <Application>Microsoft Office PowerPoint</Application>
  <PresentationFormat>Widescreen</PresentationFormat>
  <Paragraphs>177</Paragraphs>
  <Slides>13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NexusSan</vt:lpstr>
      <vt:lpstr>Questrial</vt:lpstr>
      <vt:lpstr>Segoe UI</vt:lpstr>
      <vt:lpstr>TH SarabunPSK</vt:lpstr>
      <vt:lpstr>Office Theme</vt:lpstr>
      <vt:lpstr>     +Center of Elephant and Wildlife Health+ Chiang Mai University, Thailand</vt:lpstr>
      <vt:lpstr>Faculty of Veterinary Medicine</vt:lpstr>
      <vt:lpstr>PowerPoint Presentation</vt:lpstr>
      <vt:lpstr>What knowledge gaps would you like to address?</vt:lpstr>
      <vt:lpstr> Elephant camp model: Welfare and one health approach  </vt:lpstr>
      <vt:lpstr>How would I like to improve my activities?</vt:lpstr>
      <vt:lpstr>One Health</vt:lpstr>
      <vt:lpstr>Research Question</vt:lpstr>
      <vt:lpstr>What is the most important question you would like to address in one health research proposal?</vt:lpstr>
      <vt:lpstr>Logistic – High Speed Train </vt:lpstr>
      <vt:lpstr>How would you like to contribute to a research proposal ?</vt:lpstr>
      <vt:lpstr>Questions &amp; Answers</vt:lpstr>
      <vt:lpstr>Thai-Lao Border Market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Ngo-Giang-Huong</dc:creator>
  <cp:lastModifiedBy>PORNSAWAN PONGSOPAWIJIT</cp:lastModifiedBy>
  <cp:revision>10</cp:revision>
  <dcterms:created xsi:type="dcterms:W3CDTF">2023-04-18T09:30:27Z</dcterms:created>
  <dcterms:modified xsi:type="dcterms:W3CDTF">2023-05-23T03:21:03Z</dcterms:modified>
</cp:coreProperties>
</file>